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2"/>
  </p:sldMasterIdLst>
  <p:notesMasterIdLst>
    <p:notesMasterId r:id="rId23"/>
  </p:notesMasterIdLst>
  <p:handoutMasterIdLst>
    <p:handoutMasterId r:id="rId24"/>
  </p:handoutMasterIdLst>
  <p:sldIdLst>
    <p:sldId id="256" r:id="rId3"/>
    <p:sldId id="417" r:id="rId4"/>
    <p:sldId id="416" r:id="rId5"/>
    <p:sldId id="449" r:id="rId6"/>
    <p:sldId id="377" r:id="rId7"/>
    <p:sldId id="436" r:id="rId8"/>
    <p:sldId id="448" r:id="rId9"/>
    <p:sldId id="460" r:id="rId10"/>
    <p:sldId id="458" r:id="rId11"/>
    <p:sldId id="459" r:id="rId12"/>
    <p:sldId id="461" r:id="rId13"/>
    <p:sldId id="569" r:id="rId14"/>
    <p:sldId id="457" r:id="rId15"/>
    <p:sldId id="566" r:id="rId16"/>
    <p:sldId id="567" r:id="rId17"/>
    <p:sldId id="570" r:id="rId18"/>
    <p:sldId id="568" r:id="rId19"/>
    <p:sldId id="446" r:id="rId20"/>
    <p:sldId id="456" r:id="rId21"/>
    <p:sldId id="284" r:id="rId22"/>
  </p:sldIdLst>
  <p:sldSz cx="12192000" cy="6858000"/>
  <p:notesSz cx="6858000" cy="9144000"/>
  <p:defaultTextStyle>
    <a:defPPr>
      <a:defRPr lang="de-CH"/>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Abschnitt ohne Titel" id="{B58BB031-33C4-4C9E-9E7C-DE4AEA2C1C9E}">
          <p14:sldIdLst>
            <p14:sldId id="256"/>
            <p14:sldId id="417"/>
            <p14:sldId id="416"/>
            <p14:sldId id="449"/>
            <p14:sldId id="377"/>
            <p14:sldId id="436"/>
            <p14:sldId id="448"/>
            <p14:sldId id="460"/>
            <p14:sldId id="458"/>
            <p14:sldId id="459"/>
            <p14:sldId id="461"/>
            <p14:sldId id="569"/>
            <p14:sldId id="457"/>
            <p14:sldId id="566"/>
            <p14:sldId id="567"/>
            <p14:sldId id="570"/>
            <p14:sldId id="568"/>
            <p14:sldId id="446"/>
            <p14:sldId id="456"/>
            <p14:sldId id="28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8738857-EB5E-3F81-0B9E-ACB4FDCD7B13}" name="Wöhrnschimmel Henry BAFU" initials="HW" userId="S::henry.woehrnschimmel@bafu.admin.ch::18ebd6c7-dde4-4d1f-ac1c-9cde55a5b57f" providerId="AD"/>
  <p188:author id="{207799AB-09EB-2E5A-CADE-33CAC12920D1}" name="Schmidely Loïc BAFU" initials="LS" userId="S::loic.schmidely@bafu.admin.ch::2decbfda-01e6-461e-9159-9728e9937cc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oor Christoph BAFU" initials="MOC" lastIdx="4" clrIdx="0">
    <p:extLst>
      <p:ext uri="{19B8F6BF-5375-455C-9EA6-DF929625EA0E}">
        <p15:presenceInfo xmlns:p15="http://schemas.microsoft.com/office/powerpoint/2012/main" userId="Moor Christoph BAF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0000FF"/>
    <a:srgbClr val="538DD5"/>
    <a:srgbClr val="00CC00"/>
    <a:srgbClr val="99CCFF"/>
    <a:srgbClr val="6699FF"/>
    <a:srgbClr val="ED181E"/>
    <a:srgbClr val="339933"/>
    <a:srgbClr val="000000"/>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89" autoAdjust="0"/>
    <p:restoredTop sz="65812" autoAdjust="0"/>
  </p:normalViewPr>
  <p:slideViewPr>
    <p:cSldViewPr>
      <p:cViewPr varScale="1">
        <p:scale>
          <a:sx n="41" d="100"/>
          <a:sy n="41" d="100"/>
        </p:scale>
        <p:origin x="1680" y="4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64" d="100"/>
          <a:sy n="64" d="100"/>
        </p:scale>
        <p:origin x="3115"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panose="02020603050405020304" pitchFamily="18" charset="0"/>
              </a:defRPr>
            </a:lvl1pPr>
          </a:lstStyle>
          <a:p>
            <a:endParaRPr lang="en-GB" altLang="de-DE"/>
          </a:p>
        </p:txBody>
      </p:sp>
      <p:sp>
        <p:nvSpPr>
          <p:cNvPr id="20483"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panose="02020603050405020304" pitchFamily="18" charset="0"/>
              </a:defRPr>
            </a:lvl1pPr>
          </a:lstStyle>
          <a:p>
            <a:endParaRPr lang="en-GB" altLang="de-DE"/>
          </a:p>
        </p:txBody>
      </p:sp>
      <p:sp>
        <p:nvSpPr>
          <p:cNvPr id="20484"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panose="02020603050405020304" pitchFamily="18" charset="0"/>
              </a:defRPr>
            </a:lvl1pPr>
          </a:lstStyle>
          <a:p>
            <a:endParaRPr lang="en-GB" altLang="de-DE"/>
          </a:p>
        </p:txBody>
      </p:sp>
      <p:sp>
        <p:nvSpPr>
          <p:cNvPr id="20485"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panose="02020603050405020304" pitchFamily="18" charset="0"/>
              </a:defRPr>
            </a:lvl1pPr>
          </a:lstStyle>
          <a:p>
            <a:fld id="{58F58B31-6B1F-4901-BDF0-C7674C10019F}" type="slidenum">
              <a:rPr lang="en-GB" altLang="de-DE"/>
              <a:pPr/>
              <a:t>‹N°›</a:t>
            </a:fld>
            <a:endParaRPr lang="en-GB" altLang="de-DE"/>
          </a:p>
        </p:txBody>
      </p:sp>
    </p:spTree>
    <p:extLst>
      <p:ext uri="{BB962C8B-B14F-4D97-AF65-F5344CB8AC3E}">
        <p14:creationId xmlns:p14="http://schemas.microsoft.com/office/powerpoint/2010/main" val="12213340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panose="02020603050405020304" pitchFamily="18" charset="0"/>
              </a:defRPr>
            </a:lvl1pPr>
          </a:lstStyle>
          <a:p>
            <a:endParaRPr lang="de-CH" altLang="de-DE"/>
          </a:p>
        </p:txBody>
      </p:sp>
      <p:sp>
        <p:nvSpPr>
          <p:cNvPr id="819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panose="02020603050405020304" pitchFamily="18" charset="0"/>
              </a:defRPr>
            </a:lvl1pPr>
          </a:lstStyle>
          <a:p>
            <a:endParaRPr lang="de-CH" altLang="de-DE"/>
          </a:p>
        </p:txBody>
      </p:sp>
      <p:sp>
        <p:nvSpPr>
          <p:cNvPr id="819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CH" altLang="de-DE"/>
              <a:t>Mastertextformat bearbeiten</a:t>
            </a:r>
          </a:p>
          <a:p>
            <a:pPr lvl="1"/>
            <a:r>
              <a:rPr lang="de-CH" altLang="de-DE"/>
              <a:t>Zweite Ebene</a:t>
            </a:r>
          </a:p>
          <a:p>
            <a:pPr lvl="2"/>
            <a:r>
              <a:rPr lang="de-CH" altLang="de-DE"/>
              <a:t>Dritte Ebene</a:t>
            </a:r>
          </a:p>
          <a:p>
            <a:pPr lvl="3"/>
            <a:r>
              <a:rPr lang="de-CH" altLang="de-DE"/>
              <a:t>Vierte Ebene</a:t>
            </a:r>
          </a:p>
          <a:p>
            <a:pPr lvl="4"/>
            <a:r>
              <a:rPr lang="de-CH" altLang="de-DE"/>
              <a:t>Fünfte Ebene</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panose="02020603050405020304" pitchFamily="18" charset="0"/>
              </a:defRPr>
            </a:lvl1pPr>
          </a:lstStyle>
          <a:p>
            <a:endParaRPr lang="de-CH" altLang="de-DE"/>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panose="02020603050405020304" pitchFamily="18" charset="0"/>
              </a:defRPr>
            </a:lvl1pPr>
          </a:lstStyle>
          <a:p>
            <a:fld id="{0F88FC17-3544-49A0-8102-3EF6C1BCAB21}" type="slidenum">
              <a:rPr lang="de-CH" altLang="de-DE"/>
              <a:pPr/>
              <a:t>‹N°›</a:t>
            </a:fld>
            <a:endParaRPr lang="de-CH" altLang="de-DE"/>
          </a:p>
        </p:txBody>
      </p:sp>
    </p:spTree>
    <p:extLst>
      <p:ext uri="{BB962C8B-B14F-4D97-AF65-F5344CB8AC3E}">
        <p14:creationId xmlns:p14="http://schemas.microsoft.com/office/powerpoint/2010/main" val="68143579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0F88FC17-3544-49A0-8102-3EF6C1BCAB21}" type="slidenum">
              <a:rPr lang="de-CH" altLang="de-DE" smtClean="0"/>
              <a:pPr/>
              <a:t>1</a:t>
            </a:fld>
            <a:endParaRPr lang="de-CH" altLang="de-DE"/>
          </a:p>
        </p:txBody>
      </p:sp>
    </p:spTree>
    <p:extLst>
      <p:ext uri="{BB962C8B-B14F-4D97-AF65-F5344CB8AC3E}">
        <p14:creationId xmlns:p14="http://schemas.microsoft.com/office/powerpoint/2010/main" val="102191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995A8-7A40-C0DA-15B5-1592015DCE5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79E0273-4C90-261A-1C8A-BC46B796C5B9}"/>
              </a:ext>
            </a:extLst>
          </p:cNvPr>
          <p:cNvSpPr>
            <a:spLocks noGrp="1" noRot="1" noChangeAspect="1"/>
          </p:cNvSpPr>
          <p:nvPr>
            <p:ph type="sldImg"/>
          </p:nvPr>
        </p:nvSpPr>
        <p:spPr>
          <a:xfrm>
            <a:off x="381000" y="685800"/>
            <a:ext cx="6096000" cy="3429000"/>
          </a:xfrm>
        </p:spPr>
      </p:sp>
      <p:sp>
        <p:nvSpPr>
          <p:cNvPr id="3" name="Notizenplatzhalter 2">
            <a:extLst>
              <a:ext uri="{FF2B5EF4-FFF2-40B4-BE49-F238E27FC236}">
                <a16:creationId xmlns:a16="http://schemas.microsoft.com/office/drawing/2014/main" id="{8B3B20A4-3BA2-1078-A987-A3053AA44BD1}"/>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D9E271BC-7295-5C9A-3933-740D9D6E0510}"/>
              </a:ext>
            </a:extLst>
          </p:cNvPr>
          <p:cNvSpPr>
            <a:spLocks noGrp="1"/>
          </p:cNvSpPr>
          <p:nvPr>
            <p:ph type="sldNum" sz="quarter" idx="10"/>
          </p:nvPr>
        </p:nvSpPr>
        <p:spPr/>
        <p:txBody>
          <a:bodyPr/>
          <a:lstStyle/>
          <a:p>
            <a:fld id="{0F88FC17-3544-49A0-8102-3EF6C1BCAB21}" type="slidenum">
              <a:rPr lang="de-CH" altLang="de-DE" smtClean="0"/>
              <a:pPr/>
              <a:t>10</a:t>
            </a:fld>
            <a:endParaRPr lang="de-CH" altLang="de-DE"/>
          </a:p>
        </p:txBody>
      </p:sp>
    </p:spTree>
    <p:extLst>
      <p:ext uri="{BB962C8B-B14F-4D97-AF65-F5344CB8AC3E}">
        <p14:creationId xmlns:p14="http://schemas.microsoft.com/office/powerpoint/2010/main" val="4047054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D1CB4-524C-B331-FA3A-382153C8B74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4D9BF36-1BFC-FEC9-919B-D43EF24A8FB3}"/>
              </a:ext>
            </a:extLst>
          </p:cNvPr>
          <p:cNvSpPr>
            <a:spLocks noGrp="1" noRot="1" noChangeAspect="1"/>
          </p:cNvSpPr>
          <p:nvPr>
            <p:ph type="sldImg"/>
          </p:nvPr>
        </p:nvSpPr>
        <p:spPr>
          <a:xfrm>
            <a:off x="381000" y="685800"/>
            <a:ext cx="6096000" cy="3429000"/>
          </a:xfrm>
        </p:spPr>
      </p:sp>
      <p:sp>
        <p:nvSpPr>
          <p:cNvPr id="3" name="Notizenplatzhalter 2">
            <a:extLst>
              <a:ext uri="{FF2B5EF4-FFF2-40B4-BE49-F238E27FC236}">
                <a16:creationId xmlns:a16="http://schemas.microsoft.com/office/drawing/2014/main" id="{6918B2C0-B3B9-DE41-76CD-71307D6CD220}"/>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81E8A434-B490-220E-13E0-05900735BA5E}"/>
              </a:ext>
            </a:extLst>
          </p:cNvPr>
          <p:cNvSpPr>
            <a:spLocks noGrp="1"/>
          </p:cNvSpPr>
          <p:nvPr>
            <p:ph type="sldNum" sz="quarter" idx="10"/>
          </p:nvPr>
        </p:nvSpPr>
        <p:spPr/>
        <p:txBody>
          <a:bodyPr/>
          <a:lstStyle/>
          <a:p>
            <a:fld id="{0F88FC17-3544-49A0-8102-3EF6C1BCAB21}" type="slidenum">
              <a:rPr lang="de-CH" altLang="de-DE" smtClean="0"/>
              <a:pPr/>
              <a:t>11</a:t>
            </a:fld>
            <a:endParaRPr lang="de-CH" altLang="de-DE"/>
          </a:p>
        </p:txBody>
      </p:sp>
    </p:spTree>
    <p:extLst>
      <p:ext uri="{BB962C8B-B14F-4D97-AF65-F5344CB8AC3E}">
        <p14:creationId xmlns:p14="http://schemas.microsoft.com/office/powerpoint/2010/main" val="2994472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111921-5D52-E60E-2A82-0FA14C9D32D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45F0503-0A00-A623-AAF5-D7C42AFFA65D}"/>
              </a:ext>
            </a:extLst>
          </p:cNvPr>
          <p:cNvSpPr>
            <a:spLocks noGrp="1" noRot="1" noChangeAspect="1"/>
          </p:cNvSpPr>
          <p:nvPr>
            <p:ph type="sldImg"/>
          </p:nvPr>
        </p:nvSpPr>
        <p:spPr>
          <a:xfrm>
            <a:off x="381000" y="685800"/>
            <a:ext cx="6096000" cy="3429000"/>
          </a:xfrm>
        </p:spPr>
      </p:sp>
      <p:sp>
        <p:nvSpPr>
          <p:cNvPr id="3" name="Notizenplatzhalter 2">
            <a:extLst>
              <a:ext uri="{FF2B5EF4-FFF2-40B4-BE49-F238E27FC236}">
                <a16:creationId xmlns:a16="http://schemas.microsoft.com/office/drawing/2014/main" id="{F8BC2129-CA23-D571-2357-4CDBB234E267}"/>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79C8DCAD-7307-AA66-6B9C-2D52F223C877}"/>
              </a:ext>
            </a:extLst>
          </p:cNvPr>
          <p:cNvSpPr>
            <a:spLocks noGrp="1"/>
          </p:cNvSpPr>
          <p:nvPr>
            <p:ph type="sldNum" sz="quarter" idx="10"/>
          </p:nvPr>
        </p:nvSpPr>
        <p:spPr/>
        <p:txBody>
          <a:bodyPr/>
          <a:lstStyle/>
          <a:p>
            <a:fld id="{0F88FC17-3544-49A0-8102-3EF6C1BCAB21}" type="slidenum">
              <a:rPr lang="de-CH" altLang="de-DE" smtClean="0"/>
              <a:pPr/>
              <a:t>12</a:t>
            </a:fld>
            <a:endParaRPr lang="de-CH" altLang="de-DE"/>
          </a:p>
        </p:txBody>
      </p:sp>
    </p:spTree>
    <p:extLst>
      <p:ext uri="{BB962C8B-B14F-4D97-AF65-F5344CB8AC3E}">
        <p14:creationId xmlns:p14="http://schemas.microsoft.com/office/powerpoint/2010/main" val="1570664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89EAA4-933B-88F0-CDC4-0C5FCEA8793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D538E7C-9A37-F656-8980-E9478ABA3F24}"/>
              </a:ext>
            </a:extLst>
          </p:cNvPr>
          <p:cNvSpPr>
            <a:spLocks noGrp="1" noRot="1" noChangeAspect="1"/>
          </p:cNvSpPr>
          <p:nvPr>
            <p:ph type="sldImg"/>
          </p:nvPr>
        </p:nvSpPr>
        <p:spPr>
          <a:xfrm>
            <a:off x="381000" y="685800"/>
            <a:ext cx="6096000" cy="3429000"/>
          </a:xfrm>
        </p:spPr>
      </p:sp>
      <p:sp>
        <p:nvSpPr>
          <p:cNvPr id="3" name="Notizenplatzhalter 2">
            <a:extLst>
              <a:ext uri="{FF2B5EF4-FFF2-40B4-BE49-F238E27FC236}">
                <a16:creationId xmlns:a16="http://schemas.microsoft.com/office/drawing/2014/main" id="{35E0F91A-07F2-8B30-3886-61DC22F1DE02}"/>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83E8866E-4415-A0FB-F163-ECD20F2FB12C}"/>
              </a:ext>
            </a:extLst>
          </p:cNvPr>
          <p:cNvSpPr>
            <a:spLocks noGrp="1"/>
          </p:cNvSpPr>
          <p:nvPr>
            <p:ph type="sldNum" sz="quarter" idx="10"/>
          </p:nvPr>
        </p:nvSpPr>
        <p:spPr/>
        <p:txBody>
          <a:bodyPr/>
          <a:lstStyle/>
          <a:p>
            <a:fld id="{0F88FC17-3544-49A0-8102-3EF6C1BCAB21}" type="slidenum">
              <a:rPr lang="de-CH" altLang="de-DE" smtClean="0"/>
              <a:pPr/>
              <a:t>13</a:t>
            </a:fld>
            <a:endParaRPr lang="de-CH" altLang="de-DE"/>
          </a:p>
        </p:txBody>
      </p:sp>
    </p:spTree>
    <p:extLst>
      <p:ext uri="{BB962C8B-B14F-4D97-AF65-F5344CB8AC3E}">
        <p14:creationId xmlns:p14="http://schemas.microsoft.com/office/powerpoint/2010/main" val="3308447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8A2CE-3D80-B254-3C85-81260A97C7D2}"/>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EB99606-1D82-0DE9-26D7-6166A68A27AD}"/>
              </a:ext>
            </a:extLst>
          </p:cNvPr>
          <p:cNvSpPr>
            <a:spLocks noGrp="1" noRot="1" noChangeAspect="1"/>
          </p:cNvSpPr>
          <p:nvPr>
            <p:ph type="sldImg"/>
          </p:nvPr>
        </p:nvSpPr>
        <p:spPr>
          <a:xfrm>
            <a:off x="381000" y="685800"/>
            <a:ext cx="6096000" cy="3429000"/>
          </a:xfrm>
        </p:spPr>
      </p:sp>
      <p:sp>
        <p:nvSpPr>
          <p:cNvPr id="3" name="Notizenplatzhalter 2">
            <a:extLst>
              <a:ext uri="{FF2B5EF4-FFF2-40B4-BE49-F238E27FC236}">
                <a16:creationId xmlns:a16="http://schemas.microsoft.com/office/drawing/2014/main" id="{A21D03D6-B230-2DEC-ED3A-F1801FDD7790}"/>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de-CH" dirty="0"/>
          </a:p>
        </p:txBody>
      </p:sp>
      <p:sp>
        <p:nvSpPr>
          <p:cNvPr id="4" name="Foliennummernplatzhalter 3">
            <a:extLst>
              <a:ext uri="{FF2B5EF4-FFF2-40B4-BE49-F238E27FC236}">
                <a16:creationId xmlns:a16="http://schemas.microsoft.com/office/drawing/2014/main" id="{50E36E57-F1E2-72C2-8E50-0F0F8326E89F}"/>
              </a:ext>
            </a:extLst>
          </p:cNvPr>
          <p:cNvSpPr>
            <a:spLocks noGrp="1"/>
          </p:cNvSpPr>
          <p:nvPr>
            <p:ph type="sldNum" sz="quarter" idx="10"/>
          </p:nvPr>
        </p:nvSpPr>
        <p:spPr/>
        <p:txBody>
          <a:bodyPr/>
          <a:lstStyle/>
          <a:p>
            <a:fld id="{0F88FC17-3544-49A0-8102-3EF6C1BCAB21}" type="slidenum">
              <a:rPr lang="de-CH" altLang="de-DE" smtClean="0"/>
              <a:pPr/>
              <a:t>14</a:t>
            </a:fld>
            <a:endParaRPr lang="de-CH" altLang="de-DE"/>
          </a:p>
        </p:txBody>
      </p:sp>
    </p:spTree>
    <p:extLst>
      <p:ext uri="{BB962C8B-B14F-4D97-AF65-F5344CB8AC3E}">
        <p14:creationId xmlns:p14="http://schemas.microsoft.com/office/powerpoint/2010/main" val="9268656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17B1A0-AC24-C8AB-9F16-B2D8F994539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CD19E20-42EC-70CB-DC3D-A93AC76FC3B3}"/>
              </a:ext>
            </a:extLst>
          </p:cNvPr>
          <p:cNvSpPr>
            <a:spLocks noGrp="1" noRot="1" noChangeAspect="1"/>
          </p:cNvSpPr>
          <p:nvPr>
            <p:ph type="sldImg"/>
          </p:nvPr>
        </p:nvSpPr>
        <p:spPr>
          <a:xfrm>
            <a:off x="381000" y="685800"/>
            <a:ext cx="6096000" cy="3429000"/>
          </a:xfrm>
        </p:spPr>
      </p:sp>
      <p:sp>
        <p:nvSpPr>
          <p:cNvPr id="3" name="Notizenplatzhalter 2">
            <a:extLst>
              <a:ext uri="{FF2B5EF4-FFF2-40B4-BE49-F238E27FC236}">
                <a16:creationId xmlns:a16="http://schemas.microsoft.com/office/drawing/2014/main" id="{2C7301B2-2147-CDBC-E0D1-4412D2345EF0}"/>
              </a:ext>
            </a:extLst>
          </p:cNvPr>
          <p:cNvSpPr>
            <a:spLocks noGrp="1"/>
          </p:cNvSpPr>
          <p:nvPr>
            <p:ph type="body" idx="1"/>
          </p:nvPr>
        </p:nvSpPr>
        <p:spPr/>
        <p:txBody>
          <a:bodyPr/>
          <a:lstStyle/>
          <a:p>
            <a:pPr marL="171450" marR="0" lvl="0" indent="-171450" algn="l" defTabSz="914400" rtl="0" eaLnBrk="1" fontAlgn="base" latinLnBrk="0" hangingPunct="1">
              <a:lnSpc>
                <a:spcPct val="100000"/>
              </a:lnSpc>
              <a:spcBef>
                <a:spcPct val="30000"/>
              </a:spcBef>
              <a:spcAft>
                <a:spcPct val="0"/>
              </a:spcAft>
              <a:buClrTx/>
              <a:buSzTx/>
              <a:buFontTx/>
              <a:buChar char="-"/>
              <a:tabLst/>
              <a:defRPr/>
            </a:pPr>
            <a:endParaRPr lang="de-CH" dirty="0"/>
          </a:p>
          <a:p>
            <a:pPr marL="171450" indent="-171450">
              <a:buFontTx/>
              <a:buChar char="-"/>
            </a:pPr>
            <a:endParaRPr lang="de-CH" dirty="0"/>
          </a:p>
        </p:txBody>
      </p:sp>
      <p:sp>
        <p:nvSpPr>
          <p:cNvPr id="4" name="Foliennummernplatzhalter 3">
            <a:extLst>
              <a:ext uri="{FF2B5EF4-FFF2-40B4-BE49-F238E27FC236}">
                <a16:creationId xmlns:a16="http://schemas.microsoft.com/office/drawing/2014/main" id="{EBE6652D-6313-B00C-4DC2-40FB64AD4CE1}"/>
              </a:ext>
            </a:extLst>
          </p:cNvPr>
          <p:cNvSpPr>
            <a:spLocks noGrp="1"/>
          </p:cNvSpPr>
          <p:nvPr>
            <p:ph type="sldNum" sz="quarter" idx="10"/>
          </p:nvPr>
        </p:nvSpPr>
        <p:spPr/>
        <p:txBody>
          <a:bodyPr/>
          <a:lstStyle/>
          <a:p>
            <a:fld id="{0F88FC17-3544-49A0-8102-3EF6C1BCAB21}" type="slidenum">
              <a:rPr lang="de-CH" altLang="de-DE" smtClean="0"/>
              <a:pPr/>
              <a:t>15</a:t>
            </a:fld>
            <a:endParaRPr lang="de-CH" altLang="de-DE"/>
          </a:p>
        </p:txBody>
      </p:sp>
    </p:spTree>
    <p:extLst>
      <p:ext uri="{BB962C8B-B14F-4D97-AF65-F5344CB8AC3E}">
        <p14:creationId xmlns:p14="http://schemas.microsoft.com/office/powerpoint/2010/main" val="17401912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036F63-D494-A4BD-2A65-24FBCACD8D6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308EDAF-BF0A-E48F-0AC8-EC7A33D44F6D}"/>
              </a:ext>
            </a:extLst>
          </p:cNvPr>
          <p:cNvSpPr>
            <a:spLocks noGrp="1" noRot="1" noChangeAspect="1"/>
          </p:cNvSpPr>
          <p:nvPr>
            <p:ph type="sldImg"/>
          </p:nvPr>
        </p:nvSpPr>
        <p:spPr>
          <a:xfrm>
            <a:off x="381000" y="685800"/>
            <a:ext cx="6096000" cy="3429000"/>
          </a:xfrm>
        </p:spPr>
      </p:sp>
      <p:sp>
        <p:nvSpPr>
          <p:cNvPr id="3" name="Notizenplatzhalter 2">
            <a:extLst>
              <a:ext uri="{FF2B5EF4-FFF2-40B4-BE49-F238E27FC236}">
                <a16:creationId xmlns:a16="http://schemas.microsoft.com/office/drawing/2014/main" id="{1E84A52C-767E-903F-F0F7-CD8C25C5447D}"/>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de-CH" dirty="0"/>
          </a:p>
        </p:txBody>
      </p:sp>
      <p:sp>
        <p:nvSpPr>
          <p:cNvPr id="4" name="Foliennummernplatzhalter 3">
            <a:extLst>
              <a:ext uri="{FF2B5EF4-FFF2-40B4-BE49-F238E27FC236}">
                <a16:creationId xmlns:a16="http://schemas.microsoft.com/office/drawing/2014/main" id="{C64DF856-7DBF-51CC-6E94-506B4EE7D7E0}"/>
              </a:ext>
            </a:extLst>
          </p:cNvPr>
          <p:cNvSpPr>
            <a:spLocks noGrp="1"/>
          </p:cNvSpPr>
          <p:nvPr>
            <p:ph type="sldNum" sz="quarter" idx="10"/>
          </p:nvPr>
        </p:nvSpPr>
        <p:spPr/>
        <p:txBody>
          <a:bodyPr/>
          <a:lstStyle/>
          <a:p>
            <a:fld id="{0F88FC17-3544-49A0-8102-3EF6C1BCAB21}" type="slidenum">
              <a:rPr lang="de-CH" altLang="de-DE" smtClean="0"/>
              <a:pPr/>
              <a:t>16</a:t>
            </a:fld>
            <a:endParaRPr lang="de-CH" altLang="de-DE"/>
          </a:p>
        </p:txBody>
      </p:sp>
    </p:spTree>
    <p:extLst>
      <p:ext uri="{BB962C8B-B14F-4D97-AF65-F5344CB8AC3E}">
        <p14:creationId xmlns:p14="http://schemas.microsoft.com/office/powerpoint/2010/main" val="17344623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0F88FC17-3544-49A0-8102-3EF6C1BCAB21}" type="slidenum">
              <a:rPr lang="de-CH" altLang="de-DE" smtClean="0"/>
              <a:pPr/>
              <a:t>17</a:t>
            </a:fld>
            <a:endParaRPr lang="de-CH" altLang="de-DE"/>
          </a:p>
        </p:txBody>
      </p:sp>
    </p:spTree>
    <p:extLst>
      <p:ext uri="{BB962C8B-B14F-4D97-AF65-F5344CB8AC3E}">
        <p14:creationId xmlns:p14="http://schemas.microsoft.com/office/powerpoint/2010/main" val="42230754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0F88FC17-3544-49A0-8102-3EF6C1BCAB21}" type="slidenum">
              <a:rPr lang="de-CH" altLang="de-DE" smtClean="0"/>
              <a:pPr/>
              <a:t>18</a:t>
            </a:fld>
            <a:endParaRPr lang="de-CH" altLang="de-DE"/>
          </a:p>
        </p:txBody>
      </p:sp>
    </p:spTree>
    <p:extLst>
      <p:ext uri="{BB962C8B-B14F-4D97-AF65-F5344CB8AC3E}">
        <p14:creationId xmlns:p14="http://schemas.microsoft.com/office/powerpoint/2010/main" val="23331935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FA058-1AB2-C97D-CD68-BCC0FC40C7E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C286031-7EE0-D71D-A544-80821167A950}"/>
              </a:ext>
            </a:extLst>
          </p:cNvPr>
          <p:cNvSpPr>
            <a:spLocks noGrp="1" noRot="1" noChangeAspect="1"/>
          </p:cNvSpPr>
          <p:nvPr>
            <p:ph type="sldImg"/>
          </p:nvPr>
        </p:nvSpPr>
        <p:spPr>
          <a:xfrm>
            <a:off x="381000" y="685800"/>
            <a:ext cx="6096000" cy="3429000"/>
          </a:xfrm>
        </p:spPr>
      </p:sp>
      <p:sp>
        <p:nvSpPr>
          <p:cNvPr id="3" name="Notizenplatzhalter 2">
            <a:extLst>
              <a:ext uri="{FF2B5EF4-FFF2-40B4-BE49-F238E27FC236}">
                <a16:creationId xmlns:a16="http://schemas.microsoft.com/office/drawing/2014/main" id="{9CA4D370-C4FD-B0AB-D281-05698A6F15B9}"/>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471145A1-4944-7FBC-6CCA-8B111A152434}"/>
              </a:ext>
            </a:extLst>
          </p:cNvPr>
          <p:cNvSpPr>
            <a:spLocks noGrp="1"/>
          </p:cNvSpPr>
          <p:nvPr>
            <p:ph type="sldNum" sz="quarter" idx="10"/>
          </p:nvPr>
        </p:nvSpPr>
        <p:spPr/>
        <p:txBody>
          <a:bodyPr/>
          <a:lstStyle/>
          <a:p>
            <a:fld id="{0F88FC17-3544-49A0-8102-3EF6C1BCAB21}" type="slidenum">
              <a:rPr lang="de-CH" altLang="de-DE" smtClean="0"/>
              <a:pPr/>
              <a:t>19</a:t>
            </a:fld>
            <a:endParaRPr lang="de-CH" altLang="de-DE"/>
          </a:p>
        </p:txBody>
      </p:sp>
    </p:spTree>
    <p:extLst>
      <p:ext uri="{BB962C8B-B14F-4D97-AF65-F5344CB8AC3E}">
        <p14:creationId xmlns:p14="http://schemas.microsoft.com/office/powerpoint/2010/main" val="661411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0F88FC17-3544-49A0-8102-3EF6C1BCAB21}" type="slidenum">
              <a:rPr lang="de-CH" altLang="de-DE" smtClean="0"/>
              <a:pPr/>
              <a:t>2</a:t>
            </a:fld>
            <a:endParaRPr lang="de-CH" altLang="de-DE"/>
          </a:p>
        </p:txBody>
      </p:sp>
    </p:spTree>
    <p:extLst>
      <p:ext uri="{BB962C8B-B14F-4D97-AF65-F5344CB8AC3E}">
        <p14:creationId xmlns:p14="http://schemas.microsoft.com/office/powerpoint/2010/main" val="16560027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0F88FC17-3544-49A0-8102-3EF6C1BCAB21}" type="slidenum">
              <a:rPr lang="de-CH" altLang="de-DE" smtClean="0"/>
              <a:pPr/>
              <a:t>20</a:t>
            </a:fld>
            <a:endParaRPr lang="de-CH" altLang="de-DE"/>
          </a:p>
        </p:txBody>
      </p:sp>
    </p:spTree>
    <p:extLst>
      <p:ext uri="{BB962C8B-B14F-4D97-AF65-F5344CB8AC3E}">
        <p14:creationId xmlns:p14="http://schemas.microsoft.com/office/powerpoint/2010/main" val="3913795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0F88FC17-3544-49A0-8102-3EF6C1BCAB21}" type="slidenum">
              <a:rPr lang="de-CH" altLang="de-DE" smtClean="0"/>
              <a:pPr/>
              <a:t>3</a:t>
            </a:fld>
            <a:endParaRPr lang="de-CH" altLang="de-DE"/>
          </a:p>
        </p:txBody>
      </p:sp>
    </p:spTree>
    <p:extLst>
      <p:ext uri="{BB962C8B-B14F-4D97-AF65-F5344CB8AC3E}">
        <p14:creationId xmlns:p14="http://schemas.microsoft.com/office/powerpoint/2010/main" val="3155777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0F88FC17-3544-49A0-8102-3EF6C1BCAB21}" type="slidenum">
              <a:rPr lang="de-CH" altLang="de-DE" smtClean="0"/>
              <a:pPr/>
              <a:t>4</a:t>
            </a:fld>
            <a:endParaRPr lang="de-CH" altLang="de-DE"/>
          </a:p>
        </p:txBody>
      </p:sp>
    </p:spTree>
    <p:extLst>
      <p:ext uri="{BB962C8B-B14F-4D97-AF65-F5344CB8AC3E}">
        <p14:creationId xmlns:p14="http://schemas.microsoft.com/office/powerpoint/2010/main" val="485662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0F88FC17-3544-49A0-8102-3EF6C1BCAB21}" type="slidenum">
              <a:rPr lang="de-CH" altLang="de-DE" smtClean="0"/>
              <a:pPr/>
              <a:t>5</a:t>
            </a:fld>
            <a:endParaRPr lang="de-CH" altLang="de-DE"/>
          </a:p>
        </p:txBody>
      </p:sp>
    </p:spTree>
    <p:extLst>
      <p:ext uri="{BB962C8B-B14F-4D97-AF65-F5344CB8AC3E}">
        <p14:creationId xmlns:p14="http://schemas.microsoft.com/office/powerpoint/2010/main" val="485662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0F88FC17-3544-49A0-8102-3EF6C1BCAB21}" type="slidenum">
              <a:rPr lang="de-CH" altLang="de-DE" smtClean="0"/>
              <a:pPr/>
              <a:t>6</a:t>
            </a:fld>
            <a:endParaRPr lang="de-CH" altLang="de-DE"/>
          </a:p>
        </p:txBody>
      </p:sp>
    </p:spTree>
    <p:extLst>
      <p:ext uri="{BB962C8B-B14F-4D97-AF65-F5344CB8AC3E}">
        <p14:creationId xmlns:p14="http://schemas.microsoft.com/office/powerpoint/2010/main" val="3213830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0F88FC17-3544-49A0-8102-3EF6C1BCAB21}" type="slidenum">
              <a:rPr lang="de-CH" altLang="de-DE" smtClean="0"/>
              <a:pPr/>
              <a:t>7</a:t>
            </a:fld>
            <a:endParaRPr lang="de-CH" altLang="de-DE"/>
          </a:p>
        </p:txBody>
      </p:sp>
    </p:spTree>
    <p:extLst>
      <p:ext uri="{BB962C8B-B14F-4D97-AF65-F5344CB8AC3E}">
        <p14:creationId xmlns:p14="http://schemas.microsoft.com/office/powerpoint/2010/main" val="1520233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250AF9-5827-BD44-59ED-F31F8E0E6AB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121B365-7FDC-9091-70C2-7CA36146ECF4}"/>
              </a:ext>
            </a:extLst>
          </p:cNvPr>
          <p:cNvSpPr>
            <a:spLocks noGrp="1" noRot="1" noChangeAspect="1"/>
          </p:cNvSpPr>
          <p:nvPr>
            <p:ph type="sldImg"/>
          </p:nvPr>
        </p:nvSpPr>
        <p:spPr>
          <a:xfrm>
            <a:off x="381000" y="685800"/>
            <a:ext cx="6096000" cy="3429000"/>
          </a:xfrm>
        </p:spPr>
      </p:sp>
      <p:sp>
        <p:nvSpPr>
          <p:cNvPr id="3" name="Notizenplatzhalter 2">
            <a:extLst>
              <a:ext uri="{FF2B5EF4-FFF2-40B4-BE49-F238E27FC236}">
                <a16:creationId xmlns:a16="http://schemas.microsoft.com/office/drawing/2014/main" id="{836CE25B-C1E0-D703-45AD-FCC14B29F1DF}"/>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4B2335FC-0DFC-D346-9110-A934852FD553}"/>
              </a:ext>
            </a:extLst>
          </p:cNvPr>
          <p:cNvSpPr>
            <a:spLocks noGrp="1"/>
          </p:cNvSpPr>
          <p:nvPr>
            <p:ph type="sldNum" sz="quarter" idx="10"/>
          </p:nvPr>
        </p:nvSpPr>
        <p:spPr/>
        <p:txBody>
          <a:bodyPr/>
          <a:lstStyle/>
          <a:p>
            <a:fld id="{0F88FC17-3544-49A0-8102-3EF6C1BCAB21}" type="slidenum">
              <a:rPr lang="de-CH" altLang="de-DE" smtClean="0"/>
              <a:pPr/>
              <a:t>8</a:t>
            </a:fld>
            <a:endParaRPr lang="de-CH" altLang="de-DE"/>
          </a:p>
        </p:txBody>
      </p:sp>
    </p:spTree>
    <p:extLst>
      <p:ext uri="{BB962C8B-B14F-4D97-AF65-F5344CB8AC3E}">
        <p14:creationId xmlns:p14="http://schemas.microsoft.com/office/powerpoint/2010/main" val="4063873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5899-E4D7-6816-F321-EDFE331F1EF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8C39785-DA19-1A35-5DD4-6014F1F67A9D}"/>
              </a:ext>
            </a:extLst>
          </p:cNvPr>
          <p:cNvSpPr>
            <a:spLocks noGrp="1" noRot="1" noChangeAspect="1"/>
          </p:cNvSpPr>
          <p:nvPr>
            <p:ph type="sldImg"/>
          </p:nvPr>
        </p:nvSpPr>
        <p:spPr>
          <a:xfrm>
            <a:off x="381000" y="685800"/>
            <a:ext cx="6096000" cy="3429000"/>
          </a:xfrm>
        </p:spPr>
      </p:sp>
      <p:sp>
        <p:nvSpPr>
          <p:cNvPr id="3" name="Notizenplatzhalter 2">
            <a:extLst>
              <a:ext uri="{FF2B5EF4-FFF2-40B4-BE49-F238E27FC236}">
                <a16:creationId xmlns:a16="http://schemas.microsoft.com/office/drawing/2014/main" id="{AFC229F8-61C6-2192-DEDE-0071D4994E3D}"/>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0DC183A8-EB7C-F4C5-DA10-BF6DA6937305}"/>
              </a:ext>
            </a:extLst>
          </p:cNvPr>
          <p:cNvSpPr>
            <a:spLocks noGrp="1"/>
          </p:cNvSpPr>
          <p:nvPr>
            <p:ph type="sldNum" sz="quarter" idx="10"/>
          </p:nvPr>
        </p:nvSpPr>
        <p:spPr/>
        <p:txBody>
          <a:bodyPr/>
          <a:lstStyle/>
          <a:p>
            <a:fld id="{0F88FC17-3544-49A0-8102-3EF6C1BCAB21}" type="slidenum">
              <a:rPr lang="de-CH" altLang="de-DE" smtClean="0"/>
              <a:pPr/>
              <a:t>9</a:t>
            </a:fld>
            <a:endParaRPr lang="de-CH" altLang="de-DE"/>
          </a:p>
        </p:txBody>
      </p:sp>
    </p:spTree>
    <p:extLst>
      <p:ext uri="{BB962C8B-B14F-4D97-AF65-F5344CB8AC3E}">
        <p14:creationId xmlns:p14="http://schemas.microsoft.com/office/powerpoint/2010/main" val="36632321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3554" name="Rectangle 2"/>
          <p:cNvSpPr>
            <a:spLocks noGrp="1" noChangeArrowheads="1"/>
          </p:cNvSpPr>
          <p:nvPr>
            <p:ph type="ctrTitle" hasCustomPrompt="1"/>
          </p:nvPr>
        </p:nvSpPr>
        <p:spPr>
          <a:xfrm>
            <a:off x="1729317" y="2320925"/>
            <a:ext cx="9906000" cy="2773363"/>
          </a:xfrm>
        </p:spPr>
        <p:txBody>
          <a:bodyPr/>
          <a:lstStyle>
            <a:lvl1pPr>
              <a:defRPr sz="4400"/>
            </a:lvl1pPr>
          </a:lstStyle>
          <a:p>
            <a:pPr lvl="0"/>
            <a:r>
              <a:rPr lang="de-CH" sz="4400" dirty="0"/>
              <a:t>Anpassungen der Regelungen der </a:t>
            </a:r>
            <a:r>
              <a:rPr lang="de-CH" sz="4400" dirty="0" err="1"/>
              <a:t>ChemRRV</a:t>
            </a:r>
            <a:r>
              <a:rPr lang="de-CH" sz="4400" dirty="0"/>
              <a:t> zu Kältemitteln</a:t>
            </a:r>
            <a:endParaRPr lang="en-GB" altLang="de-DE" noProof="0" dirty="0"/>
          </a:p>
        </p:txBody>
      </p:sp>
      <p:sp>
        <p:nvSpPr>
          <p:cNvPr id="23555" name="Rectangle 3"/>
          <p:cNvSpPr>
            <a:spLocks noGrp="1" noChangeArrowheads="1"/>
          </p:cNvSpPr>
          <p:nvPr>
            <p:ph type="subTitle" idx="1" hasCustomPrompt="1"/>
          </p:nvPr>
        </p:nvSpPr>
        <p:spPr>
          <a:xfrm>
            <a:off x="1714500" y="5299075"/>
            <a:ext cx="9906000" cy="1055688"/>
          </a:xfrm>
        </p:spPr>
        <p:txBody>
          <a:bodyPr/>
          <a:lstStyle>
            <a:lvl1pPr marL="0" indent="0">
              <a:buFontTx/>
              <a:buNone/>
              <a:defRPr sz="3200"/>
            </a:lvl1pPr>
          </a:lstStyle>
          <a:p>
            <a:pPr lvl="0"/>
            <a:r>
              <a:rPr lang="en-GB" altLang="de-DE" noProof="0" dirty="0"/>
              <a:t>24.09.2025</a:t>
            </a:r>
          </a:p>
        </p:txBody>
      </p:sp>
      <p:sp>
        <p:nvSpPr>
          <p:cNvPr id="23584" name="Text Box 32"/>
          <p:cNvSpPr txBox="1">
            <a:spLocks noChangeArrowheads="1"/>
          </p:cNvSpPr>
          <p:nvPr/>
        </p:nvSpPr>
        <p:spPr bwMode="auto">
          <a:xfrm>
            <a:off x="8976320" y="387350"/>
            <a:ext cx="2580680" cy="61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de-CH" altLang="de-DE" sz="800" dirty="0"/>
              <a:t>Eidgenössisches Departement für </a:t>
            </a:r>
          </a:p>
          <a:p>
            <a:r>
              <a:rPr lang="de-CH" altLang="de-DE" sz="800" dirty="0"/>
              <a:t>Umwelt, Verkehr, Energie und Kommunikation UVEK</a:t>
            </a:r>
          </a:p>
          <a:p>
            <a:endParaRPr lang="de-CH" altLang="de-DE" sz="800" b="1" dirty="0"/>
          </a:p>
          <a:p>
            <a:r>
              <a:rPr lang="de-CH" altLang="de-DE" sz="800" b="1" dirty="0"/>
              <a:t>Bundesamt für Umwelt BAFU</a:t>
            </a:r>
          </a:p>
          <a:p>
            <a:endParaRPr lang="de-CH" altLang="de-DE" sz="800" dirty="0"/>
          </a:p>
        </p:txBody>
      </p:sp>
      <p:pic>
        <p:nvPicPr>
          <p:cNvPr id="6" name="Picture 37" descr="Logo_CMYK_po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27100" y="387350"/>
            <a:ext cx="19970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2398400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9188451" y="323851"/>
            <a:ext cx="2489200" cy="5895975"/>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1714501" y="323851"/>
            <a:ext cx="7270751" cy="589597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638769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3997956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1" y="1709739"/>
            <a:ext cx="10515600" cy="2852737"/>
          </a:xfrm>
        </p:spPr>
        <p:txBody>
          <a:bodyPr anchor="b"/>
          <a:lstStyle>
            <a:lvl1pPr>
              <a:defRPr sz="6000"/>
            </a:lvl1pPr>
          </a:lstStyle>
          <a:p>
            <a:r>
              <a:rPr lang="de-DE"/>
              <a:t>Titelmasterformat durch Klicken bearbeiten</a:t>
            </a:r>
            <a:endParaRPr lang="de-CH"/>
          </a:p>
        </p:txBody>
      </p:sp>
      <p:sp>
        <p:nvSpPr>
          <p:cNvPr id="3" name="Textplatzhalt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Textmasterformat bearbeiten</a:t>
            </a:r>
          </a:p>
        </p:txBody>
      </p:sp>
    </p:spTree>
    <p:extLst>
      <p:ext uri="{BB962C8B-B14F-4D97-AF65-F5344CB8AC3E}">
        <p14:creationId xmlns:p14="http://schemas.microsoft.com/office/powerpoint/2010/main" val="298130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1714500" y="1449389"/>
            <a:ext cx="4878917" cy="4770437"/>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6796618" y="1449389"/>
            <a:ext cx="4881033" cy="4770437"/>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4225444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40317" y="365126"/>
            <a:ext cx="10515600" cy="1325563"/>
          </a:xfrm>
        </p:spPr>
        <p:txBody>
          <a:bodyPr/>
          <a:lstStyle/>
          <a:p>
            <a:r>
              <a:rPr lang="de-DE"/>
              <a:t>Titelmasterformat durch Klicken bearbeiten</a:t>
            </a:r>
            <a:endParaRPr lang="de-CH"/>
          </a:p>
        </p:txBody>
      </p:sp>
      <p:sp>
        <p:nvSpPr>
          <p:cNvPr id="3" name="Textplatzhalt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840318" y="2505075"/>
            <a:ext cx="5158316"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72200" y="2505075"/>
            <a:ext cx="518371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1565061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Tree>
    <p:extLst>
      <p:ext uri="{BB962C8B-B14F-4D97-AF65-F5344CB8AC3E}">
        <p14:creationId xmlns:p14="http://schemas.microsoft.com/office/powerpoint/2010/main" val="370970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5478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40318" y="457200"/>
            <a:ext cx="3932767" cy="1600200"/>
          </a:xfrm>
        </p:spPr>
        <p:txBody>
          <a:bodyPr anchor="b"/>
          <a:lstStyle>
            <a:lvl1pPr>
              <a:defRPr sz="3200"/>
            </a:lvl1pPr>
          </a:lstStyle>
          <a:p>
            <a:r>
              <a:rPr lang="de-DE"/>
              <a:t>Titelmasterformat durch Klicken bearbeiten</a:t>
            </a:r>
            <a:endParaRPr lang="de-CH"/>
          </a:p>
        </p:txBody>
      </p:sp>
      <p:sp>
        <p:nvSpPr>
          <p:cNvPr id="3" name="Inhaltsplatzhalt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Tree>
    <p:extLst>
      <p:ext uri="{BB962C8B-B14F-4D97-AF65-F5344CB8AC3E}">
        <p14:creationId xmlns:p14="http://schemas.microsoft.com/office/powerpoint/2010/main" val="249344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40318" y="457200"/>
            <a:ext cx="3932767" cy="1600200"/>
          </a:xfrm>
        </p:spPr>
        <p:txBody>
          <a:bodyPr anchor="b"/>
          <a:lstStyle>
            <a:lvl1pPr>
              <a:defRPr sz="3200"/>
            </a:lvl1pPr>
          </a:lstStyle>
          <a:p>
            <a:r>
              <a:rPr lang="de-DE"/>
              <a:t>Titelmasterformat durch Klicken bearbeiten</a:t>
            </a:r>
            <a:endParaRPr lang="de-CH"/>
          </a:p>
        </p:txBody>
      </p:sp>
      <p:sp>
        <p:nvSpPr>
          <p:cNvPr id="3" name="Bildplatzhalt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Tree>
    <p:extLst>
      <p:ext uri="{BB962C8B-B14F-4D97-AF65-F5344CB8AC3E}">
        <p14:creationId xmlns:p14="http://schemas.microsoft.com/office/powerpoint/2010/main" val="3006546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9" name="Text Box 25"/>
          <p:cNvSpPr txBox="1">
            <a:spLocks noChangeArrowheads="1"/>
          </p:cNvSpPr>
          <p:nvPr/>
        </p:nvSpPr>
        <p:spPr bwMode="auto">
          <a:xfrm>
            <a:off x="711200" y="304800"/>
            <a:ext cx="680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CA" altLang="de-DE" sz="2400"/>
          </a:p>
        </p:txBody>
      </p:sp>
      <p:sp>
        <p:nvSpPr>
          <p:cNvPr id="1051" name="Rectangle 27"/>
          <p:cNvSpPr>
            <a:spLocks noGrp="1" noChangeArrowheads="1"/>
          </p:cNvSpPr>
          <p:nvPr>
            <p:ph type="title"/>
          </p:nvPr>
        </p:nvSpPr>
        <p:spPr bwMode="auto">
          <a:xfrm>
            <a:off x="1729318" y="323851"/>
            <a:ext cx="9948333" cy="98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de-DE" dirty="0"/>
              <a:t>Der </a:t>
            </a:r>
            <a:r>
              <a:rPr lang="en-GB" altLang="de-DE" dirty="0" err="1"/>
              <a:t>Titel</a:t>
            </a:r>
            <a:r>
              <a:rPr lang="en-GB" altLang="de-DE" dirty="0"/>
              <a:t> </a:t>
            </a:r>
            <a:r>
              <a:rPr lang="en-GB" altLang="de-DE" dirty="0" err="1"/>
              <a:t>kann</a:t>
            </a:r>
            <a:r>
              <a:rPr lang="en-GB" altLang="de-DE" dirty="0"/>
              <a:t> </a:t>
            </a:r>
            <a:r>
              <a:rPr lang="en-GB" altLang="de-DE" dirty="0" err="1"/>
              <a:t>einzeilig</a:t>
            </a:r>
            <a:r>
              <a:rPr lang="en-GB" altLang="de-DE" dirty="0"/>
              <a:t> sein</a:t>
            </a:r>
          </a:p>
        </p:txBody>
      </p:sp>
      <p:sp>
        <p:nvSpPr>
          <p:cNvPr id="1052" name="Rectangle 28"/>
          <p:cNvSpPr>
            <a:spLocks noGrp="1" noChangeArrowheads="1"/>
          </p:cNvSpPr>
          <p:nvPr>
            <p:ph type="body" idx="1"/>
          </p:nvPr>
        </p:nvSpPr>
        <p:spPr bwMode="auto">
          <a:xfrm>
            <a:off x="1714501" y="1449389"/>
            <a:ext cx="9963151" cy="4770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de-DE" dirty="0"/>
              <a:t>Um den </a:t>
            </a:r>
            <a:r>
              <a:rPr lang="en-GB" altLang="de-DE" dirty="0" err="1"/>
              <a:t>Fliesstext</a:t>
            </a:r>
            <a:r>
              <a:rPr lang="en-GB" altLang="de-DE" dirty="0"/>
              <a:t> </a:t>
            </a:r>
            <a:r>
              <a:rPr lang="en-GB" altLang="de-DE" dirty="0" err="1"/>
              <a:t>übersichtlich</a:t>
            </a:r>
            <a:r>
              <a:rPr lang="en-GB" altLang="de-DE" dirty="0"/>
              <a:t> </a:t>
            </a:r>
            <a:r>
              <a:rPr lang="en-GB" altLang="de-DE" dirty="0" err="1"/>
              <a:t>zu</a:t>
            </a:r>
            <a:r>
              <a:rPr lang="en-GB" altLang="de-DE" dirty="0"/>
              <a:t> </a:t>
            </a:r>
            <a:r>
              <a:rPr lang="en-GB" altLang="de-DE" dirty="0" err="1"/>
              <a:t>halten</a:t>
            </a:r>
            <a:r>
              <a:rPr lang="en-GB" altLang="de-DE" dirty="0"/>
              <a:t>, </a:t>
            </a:r>
            <a:r>
              <a:rPr lang="en-GB" altLang="de-DE" dirty="0" err="1"/>
              <a:t>sollten</a:t>
            </a:r>
            <a:r>
              <a:rPr lang="en-GB" altLang="de-DE" dirty="0"/>
              <a:t> </a:t>
            </a:r>
            <a:r>
              <a:rPr lang="en-GB" altLang="de-DE" dirty="0" err="1"/>
              <a:t>Abschnitte</a:t>
            </a:r>
            <a:endParaRPr lang="en-GB" altLang="de-DE" dirty="0"/>
          </a:p>
          <a:p>
            <a:pPr lvl="0"/>
            <a:r>
              <a:rPr lang="en-GB" altLang="de-DE" dirty="0" err="1"/>
              <a:t>gemacht</a:t>
            </a:r>
            <a:r>
              <a:rPr lang="en-GB" altLang="de-DE" dirty="0"/>
              <a:t> </a:t>
            </a:r>
            <a:r>
              <a:rPr lang="en-GB" altLang="de-DE" dirty="0" err="1"/>
              <a:t>werden</a:t>
            </a:r>
            <a:r>
              <a:rPr lang="en-GB" altLang="de-DE" dirty="0"/>
              <a:t>. </a:t>
            </a:r>
            <a:r>
              <a:rPr lang="en-GB" altLang="de-DE" dirty="0" err="1"/>
              <a:t>Diese</a:t>
            </a:r>
            <a:r>
              <a:rPr lang="en-GB" altLang="de-DE" dirty="0"/>
              <a:t> </a:t>
            </a:r>
            <a:r>
              <a:rPr lang="en-GB" altLang="de-DE" dirty="0" err="1"/>
              <a:t>werden</a:t>
            </a:r>
            <a:r>
              <a:rPr lang="en-GB" altLang="de-DE" dirty="0"/>
              <a:t> </a:t>
            </a:r>
            <a:r>
              <a:rPr lang="en-GB" altLang="de-DE" dirty="0" err="1"/>
              <a:t>zur</a:t>
            </a:r>
            <a:r>
              <a:rPr lang="en-GB" altLang="de-DE" dirty="0"/>
              <a:t> </a:t>
            </a:r>
            <a:r>
              <a:rPr lang="en-GB" altLang="de-DE" dirty="0" err="1"/>
              <a:t>besseren</a:t>
            </a:r>
            <a:r>
              <a:rPr lang="en-GB" altLang="de-DE" dirty="0"/>
              <a:t> </a:t>
            </a:r>
            <a:r>
              <a:rPr lang="en-GB" altLang="de-DE" dirty="0" err="1"/>
              <a:t>Lesbarkeit</a:t>
            </a:r>
            <a:endParaRPr lang="en-GB" altLang="de-DE" dirty="0"/>
          </a:p>
          <a:p>
            <a:pPr lvl="0"/>
            <a:r>
              <a:rPr lang="en-GB" altLang="de-DE" dirty="0" err="1"/>
              <a:t>jeweils</a:t>
            </a:r>
            <a:r>
              <a:rPr lang="en-GB" altLang="de-DE" dirty="0"/>
              <a:t> </a:t>
            </a:r>
            <a:r>
              <a:rPr lang="en-GB" altLang="de-DE" dirty="0" err="1"/>
              <a:t>mit</a:t>
            </a:r>
            <a:r>
              <a:rPr lang="en-GB" altLang="de-DE" dirty="0"/>
              <a:t> </a:t>
            </a:r>
            <a:r>
              <a:rPr lang="en-GB" altLang="de-DE" dirty="0" err="1"/>
              <a:t>eine</a:t>
            </a:r>
            <a:r>
              <a:rPr lang="en-GB" altLang="de-DE" dirty="0"/>
              <a:t> </a:t>
            </a:r>
            <a:r>
              <a:rPr lang="en-GB" altLang="de-DE" dirty="0" err="1"/>
              <a:t>Blindzeile</a:t>
            </a:r>
            <a:r>
              <a:rPr lang="en-GB" altLang="de-DE" dirty="0"/>
              <a:t> </a:t>
            </a:r>
            <a:r>
              <a:rPr lang="en-GB" altLang="de-DE" dirty="0" err="1"/>
              <a:t>getrennt</a:t>
            </a:r>
            <a:r>
              <a:rPr lang="en-GB" altLang="de-DE" dirty="0"/>
              <a:t>.</a:t>
            </a:r>
            <a:br>
              <a:rPr lang="en-GB" altLang="de-DE" dirty="0"/>
            </a:br>
            <a:endParaRPr lang="en-GB" altLang="de-DE" dirty="0"/>
          </a:p>
          <a:p>
            <a:pPr lvl="0"/>
            <a:r>
              <a:rPr lang="en-GB" altLang="de-DE" dirty="0" err="1"/>
              <a:t>Klicken</a:t>
            </a:r>
            <a:r>
              <a:rPr lang="en-GB" altLang="de-DE" dirty="0"/>
              <a:t> </a:t>
            </a:r>
            <a:r>
              <a:rPr lang="en-GB" altLang="de-DE" dirty="0" err="1"/>
              <a:t>Sie</a:t>
            </a:r>
            <a:r>
              <a:rPr lang="en-GB" altLang="de-DE" dirty="0"/>
              <a:t>, um die </a:t>
            </a:r>
            <a:r>
              <a:rPr lang="en-GB" altLang="de-DE" dirty="0" err="1"/>
              <a:t>Formate</a:t>
            </a:r>
            <a:r>
              <a:rPr lang="en-GB" altLang="de-DE" dirty="0"/>
              <a:t> des </a:t>
            </a:r>
            <a:r>
              <a:rPr lang="en-GB" altLang="de-DE" dirty="0" err="1"/>
              <a:t>Vorlagentextes</a:t>
            </a:r>
            <a:r>
              <a:rPr lang="en-GB" altLang="de-DE" dirty="0"/>
              <a:t> </a:t>
            </a:r>
            <a:r>
              <a:rPr lang="en-GB" altLang="de-DE" dirty="0" err="1"/>
              <a:t>zu</a:t>
            </a:r>
            <a:r>
              <a:rPr lang="en-GB" altLang="de-DE" dirty="0"/>
              <a:t> </a:t>
            </a:r>
            <a:r>
              <a:rPr lang="en-GB" altLang="de-DE" dirty="0" err="1"/>
              <a:t>bearbeiten</a:t>
            </a:r>
            <a:endParaRPr lang="en-GB" altLang="de-DE" dirty="0"/>
          </a:p>
          <a:p>
            <a:pPr lvl="1"/>
            <a:r>
              <a:rPr lang="en-GB" altLang="de-DE" dirty="0" err="1"/>
              <a:t>Zweite</a:t>
            </a:r>
            <a:r>
              <a:rPr lang="en-GB" altLang="de-DE" dirty="0"/>
              <a:t> </a:t>
            </a:r>
            <a:r>
              <a:rPr lang="en-GB" altLang="de-DE" dirty="0" err="1"/>
              <a:t>Ebene</a:t>
            </a:r>
            <a:endParaRPr lang="en-GB" altLang="de-DE" dirty="0"/>
          </a:p>
          <a:p>
            <a:pPr lvl="2"/>
            <a:r>
              <a:rPr lang="en-GB" altLang="de-DE" dirty="0" err="1"/>
              <a:t>Dritte</a:t>
            </a:r>
            <a:r>
              <a:rPr lang="en-GB" altLang="de-DE" dirty="0"/>
              <a:t> </a:t>
            </a:r>
            <a:r>
              <a:rPr lang="en-GB" altLang="de-DE" dirty="0" err="1"/>
              <a:t>Ebene</a:t>
            </a:r>
            <a:endParaRPr lang="en-GB" altLang="de-DE" dirty="0"/>
          </a:p>
        </p:txBody>
      </p:sp>
      <p:sp>
        <p:nvSpPr>
          <p:cNvPr id="1057" name="Text Box 33"/>
          <p:cNvSpPr txBox="1">
            <a:spLocks noChangeArrowheads="1"/>
          </p:cNvSpPr>
          <p:nvPr/>
        </p:nvSpPr>
        <p:spPr bwMode="auto">
          <a:xfrm>
            <a:off x="8597900" y="6397625"/>
            <a:ext cx="3022600" cy="145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a:lnSpc>
                <a:spcPct val="105000"/>
              </a:lnSpc>
              <a:spcBef>
                <a:spcPct val="50000"/>
              </a:spcBef>
            </a:pPr>
            <a:fld id="{86A94224-6956-4550-8BFB-4FE035B4644C}" type="slidenum">
              <a:rPr lang="de-CH" altLang="de-DE" sz="900"/>
              <a:pPr algn="r">
                <a:lnSpc>
                  <a:spcPct val="105000"/>
                </a:lnSpc>
                <a:spcBef>
                  <a:spcPct val="50000"/>
                </a:spcBef>
              </a:pPr>
              <a:t>‹N°›</a:t>
            </a:fld>
            <a:r>
              <a:rPr lang="de-CH" altLang="de-DE" sz="900"/>
              <a:t> </a:t>
            </a:r>
          </a:p>
        </p:txBody>
      </p:sp>
      <p:sp>
        <p:nvSpPr>
          <p:cNvPr id="1064" name="Line 40"/>
          <p:cNvSpPr>
            <a:spLocks noChangeShapeType="1"/>
          </p:cNvSpPr>
          <p:nvPr/>
        </p:nvSpPr>
        <p:spPr bwMode="auto">
          <a:xfrm flipH="1">
            <a:off x="1714501" y="6354763"/>
            <a:ext cx="9994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sz="2400"/>
          </a:p>
        </p:txBody>
      </p:sp>
      <p:sp>
        <p:nvSpPr>
          <p:cNvPr id="1065" name="AutoShape 41"/>
          <p:cNvSpPr>
            <a:spLocks noChangeArrowheads="1"/>
          </p:cNvSpPr>
          <p:nvPr/>
        </p:nvSpPr>
        <p:spPr bwMode="auto">
          <a:xfrm>
            <a:off x="1679509" y="6373938"/>
            <a:ext cx="9838531" cy="190248"/>
          </a:xfrm>
          <a:prstGeom prst="octagon">
            <a:avLst>
              <a:gd name="adj" fmla="val 2928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0" marR="0" lvl="0" indent="0" algn="l" defTabSz="914400" rtl="0" eaLnBrk="0" fontAlgn="base" latinLnBrk="0" hangingPunct="0">
              <a:lnSpc>
                <a:spcPct val="105000"/>
              </a:lnSpc>
              <a:spcBef>
                <a:spcPct val="50000"/>
              </a:spcBef>
              <a:spcAft>
                <a:spcPct val="0"/>
              </a:spcAft>
              <a:buClrTx/>
              <a:buSzTx/>
              <a:buFontTx/>
              <a:buNone/>
              <a:tabLst/>
              <a:defRPr/>
            </a:pPr>
            <a:r>
              <a:rPr lang="de-CH" sz="900" b="1" dirty="0" err="1"/>
              <a:t>Révision</a:t>
            </a:r>
            <a:r>
              <a:rPr lang="de-CH" sz="900" b="1" dirty="0"/>
              <a:t> des </a:t>
            </a:r>
            <a:r>
              <a:rPr lang="de-CH" sz="900" b="1" dirty="0" err="1"/>
              <a:t>réglementations</a:t>
            </a:r>
            <a:r>
              <a:rPr lang="de-CH" sz="900" b="1" dirty="0"/>
              <a:t> de </a:t>
            </a:r>
            <a:r>
              <a:rPr lang="de-CH" sz="900" b="1" dirty="0" err="1"/>
              <a:t>l’ORRChim</a:t>
            </a:r>
            <a:r>
              <a:rPr lang="de-CH" sz="900" b="1" dirty="0"/>
              <a:t> </a:t>
            </a:r>
            <a:r>
              <a:rPr lang="de-CH" sz="900" b="1" dirty="0" err="1"/>
              <a:t>sur</a:t>
            </a:r>
            <a:r>
              <a:rPr lang="de-CH" sz="900" b="1" dirty="0"/>
              <a:t> </a:t>
            </a:r>
            <a:r>
              <a:rPr lang="de-CH" sz="900" b="1" dirty="0" err="1"/>
              <a:t>les</a:t>
            </a:r>
            <a:r>
              <a:rPr lang="de-CH" sz="900" b="1" dirty="0"/>
              <a:t> fluides </a:t>
            </a:r>
            <a:r>
              <a:rPr lang="de-CH" sz="900" b="1" dirty="0" err="1"/>
              <a:t>frigorigènes</a:t>
            </a:r>
            <a:r>
              <a:rPr lang="de-CH" altLang="de-DE" sz="900" b="1" dirty="0"/>
              <a:t> </a:t>
            </a:r>
            <a:r>
              <a:rPr lang="de-CH" altLang="de-DE" sz="900" dirty="0"/>
              <a:t>| </a:t>
            </a:r>
            <a:r>
              <a:rPr lang="fr-CH" altLang="de-DE" sz="900" b="0" i="0" kern="1200" dirty="0" err="1">
                <a:solidFill>
                  <a:schemeClr val="tx1"/>
                </a:solidFill>
                <a:effectLst/>
                <a:latin typeface="Arial" panose="020B0604020202020204" pitchFamily="34" charset="0"/>
                <a:ea typeface="+mn-ea"/>
                <a:cs typeface="+mn-cs"/>
              </a:rPr>
              <a:t>Swiss</a:t>
            </a:r>
            <a:r>
              <a:rPr lang="fr-CH" altLang="de-DE" sz="900" b="0" i="0" kern="1200" dirty="0">
                <a:solidFill>
                  <a:schemeClr val="tx1"/>
                </a:solidFill>
                <a:effectLst/>
                <a:latin typeface="Arial" panose="020B0604020202020204" pitchFamily="34" charset="0"/>
                <a:ea typeface="+mn-ea"/>
                <a:cs typeface="+mn-cs"/>
              </a:rPr>
              <a:t> </a:t>
            </a:r>
            <a:r>
              <a:rPr lang="fr-CH" altLang="de-DE" sz="900" b="0" i="0" kern="1200" dirty="0" err="1">
                <a:solidFill>
                  <a:schemeClr val="tx1"/>
                </a:solidFill>
                <a:effectLst/>
                <a:latin typeface="Arial" panose="020B0604020202020204" pitchFamily="34" charset="0"/>
                <a:ea typeface="+mn-ea"/>
                <a:cs typeface="+mn-cs"/>
              </a:rPr>
              <a:t>Cooling</a:t>
            </a:r>
            <a:r>
              <a:rPr lang="fr-CH" altLang="de-DE" sz="900" b="0" i="0" kern="1200" dirty="0">
                <a:solidFill>
                  <a:schemeClr val="tx1"/>
                </a:solidFill>
                <a:effectLst/>
                <a:latin typeface="Arial" panose="020B0604020202020204" pitchFamily="34" charset="0"/>
                <a:ea typeface="+mn-ea"/>
                <a:cs typeface="+mn-cs"/>
              </a:rPr>
              <a:t> Expo</a:t>
            </a:r>
            <a:r>
              <a:rPr lang="fr-CH" sz="900" b="0" i="0" kern="1200" dirty="0">
                <a:solidFill>
                  <a:schemeClr val="tx1"/>
                </a:solidFill>
                <a:effectLst/>
                <a:latin typeface="Arial" panose="020B0604020202020204" pitchFamily="34" charset="0"/>
                <a:ea typeface="+mn-ea"/>
                <a:cs typeface="+mn-cs"/>
              </a:rPr>
              <a:t> 2025</a:t>
            </a:r>
            <a:r>
              <a:rPr lang="de-CH" altLang="de-DE" sz="900" dirty="0"/>
              <a:t> | </a:t>
            </a:r>
            <a:r>
              <a:rPr lang="fr-FR" altLang="de-DE" sz="900" dirty="0"/>
              <a:t>Lausanne, 11.12.2025 </a:t>
            </a:r>
            <a:r>
              <a:rPr lang="de-CH" altLang="de-DE" sz="900" baseline="0" dirty="0"/>
              <a:t>| Loïc Schmidely, OFEV</a:t>
            </a:r>
            <a:endParaRPr lang="de-CH" altLang="de-DE" sz="900" b="1" dirty="0"/>
          </a:p>
        </p:txBody>
      </p:sp>
      <p:pic>
        <p:nvPicPr>
          <p:cNvPr id="9" name="Picture 39" descr="Logo_col_wappen"/>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60363" y="390525"/>
            <a:ext cx="266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spcBef>
          <a:spcPct val="0"/>
        </a:spcBef>
        <a:spcAft>
          <a:spcPct val="0"/>
        </a:spcAft>
        <a:defRPr sz="3200" b="1" kern="1200">
          <a:solidFill>
            <a:schemeClr val="tx1"/>
          </a:solidFill>
          <a:latin typeface="+mj-lt"/>
          <a:ea typeface="+mj-ea"/>
          <a:cs typeface="+mj-cs"/>
        </a:defRPr>
      </a:lvl1pPr>
      <a:lvl2pPr algn="l" rtl="0" fontAlgn="base">
        <a:spcBef>
          <a:spcPct val="0"/>
        </a:spcBef>
        <a:spcAft>
          <a:spcPct val="0"/>
        </a:spcAft>
        <a:defRPr sz="3200" b="1">
          <a:solidFill>
            <a:schemeClr val="tx1"/>
          </a:solidFill>
          <a:latin typeface="Arial" panose="020B0604020202020204" pitchFamily="34" charset="0"/>
        </a:defRPr>
      </a:lvl2pPr>
      <a:lvl3pPr algn="l" rtl="0" fontAlgn="base">
        <a:spcBef>
          <a:spcPct val="0"/>
        </a:spcBef>
        <a:spcAft>
          <a:spcPct val="0"/>
        </a:spcAft>
        <a:defRPr sz="3200" b="1">
          <a:solidFill>
            <a:schemeClr val="tx1"/>
          </a:solidFill>
          <a:latin typeface="Arial" panose="020B0604020202020204" pitchFamily="34" charset="0"/>
        </a:defRPr>
      </a:lvl3pPr>
      <a:lvl4pPr algn="l" rtl="0" fontAlgn="base">
        <a:spcBef>
          <a:spcPct val="0"/>
        </a:spcBef>
        <a:spcAft>
          <a:spcPct val="0"/>
        </a:spcAft>
        <a:defRPr sz="3200" b="1">
          <a:solidFill>
            <a:schemeClr val="tx1"/>
          </a:solidFill>
          <a:latin typeface="Arial" panose="020B0604020202020204" pitchFamily="34" charset="0"/>
        </a:defRPr>
      </a:lvl4pPr>
      <a:lvl5pPr algn="l" rtl="0" fontAlgn="base">
        <a:spcBef>
          <a:spcPct val="0"/>
        </a:spcBef>
        <a:spcAft>
          <a:spcPct val="0"/>
        </a:spcAft>
        <a:defRPr sz="3200" b="1">
          <a:solidFill>
            <a:schemeClr val="tx1"/>
          </a:solidFill>
          <a:latin typeface="Arial" panose="020B0604020202020204" pitchFamily="34" charset="0"/>
        </a:defRPr>
      </a:lvl5pPr>
      <a:lvl6pPr marL="457200" algn="l" rtl="0" fontAlgn="base">
        <a:spcBef>
          <a:spcPct val="0"/>
        </a:spcBef>
        <a:spcAft>
          <a:spcPct val="0"/>
        </a:spcAft>
        <a:defRPr sz="3200" b="1">
          <a:solidFill>
            <a:schemeClr val="tx1"/>
          </a:solidFill>
          <a:latin typeface="Arial" panose="020B0604020202020204" pitchFamily="34" charset="0"/>
        </a:defRPr>
      </a:lvl6pPr>
      <a:lvl7pPr marL="914400" algn="l" rtl="0" fontAlgn="base">
        <a:spcBef>
          <a:spcPct val="0"/>
        </a:spcBef>
        <a:spcAft>
          <a:spcPct val="0"/>
        </a:spcAft>
        <a:defRPr sz="3200" b="1">
          <a:solidFill>
            <a:schemeClr val="tx1"/>
          </a:solidFill>
          <a:latin typeface="Arial" panose="020B0604020202020204" pitchFamily="34" charset="0"/>
        </a:defRPr>
      </a:lvl7pPr>
      <a:lvl8pPr marL="1371600" algn="l" rtl="0" fontAlgn="base">
        <a:spcBef>
          <a:spcPct val="0"/>
        </a:spcBef>
        <a:spcAft>
          <a:spcPct val="0"/>
        </a:spcAft>
        <a:defRPr sz="3200" b="1">
          <a:solidFill>
            <a:schemeClr val="tx1"/>
          </a:solidFill>
          <a:latin typeface="Arial" panose="020B0604020202020204" pitchFamily="34" charset="0"/>
        </a:defRPr>
      </a:lvl8pPr>
      <a:lvl9pPr marL="1828800" algn="l" rtl="0" fontAlgn="base">
        <a:spcBef>
          <a:spcPct val="0"/>
        </a:spcBef>
        <a:spcAft>
          <a:spcPct val="0"/>
        </a:spcAft>
        <a:defRPr sz="3200" b="1">
          <a:solidFill>
            <a:schemeClr val="tx1"/>
          </a:solidFill>
          <a:latin typeface="Arial" panose="020B0604020202020204" pitchFamily="34" charset="0"/>
        </a:defRPr>
      </a:lvl9pPr>
    </p:titleStyle>
    <p:bodyStyle>
      <a:lvl1pPr marL="342900" indent="-342900" algn="l" rtl="0" fontAlgn="base">
        <a:spcBef>
          <a:spcPct val="20000"/>
        </a:spcBef>
        <a:spcAft>
          <a:spcPct val="0"/>
        </a:spcAft>
        <a:buFont typeface="Wingdings" panose="05000000000000000000" pitchFamily="2" charset="2"/>
        <a:buChar char="§"/>
        <a:defRPr sz="2400" kern="1200">
          <a:solidFill>
            <a:schemeClr val="tx1"/>
          </a:solidFill>
          <a:latin typeface="+mn-lt"/>
          <a:ea typeface="+mn-ea"/>
          <a:cs typeface="+mn-cs"/>
        </a:defRPr>
      </a:lvl1pPr>
      <a:lvl2pPr marL="742950" indent="-285750" algn="l" rtl="0" fontAlgn="base">
        <a:spcBef>
          <a:spcPct val="20000"/>
        </a:spcBef>
        <a:spcAft>
          <a:spcPct val="0"/>
        </a:spcAft>
        <a:buClrTx/>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Tx/>
        <a:buFont typeface="Symbol" panose="05050102010706020507" pitchFamily="18" charset="2"/>
        <a:buChar char="-"/>
        <a:defRPr sz="2400" kern="1200">
          <a:solidFill>
            <a:schemeClr val="tx1"/>
          </a:solidFill>
          <a:latin typeface="+mn-lt"/>
          <a:ea typeface="+mn-ea"/>
          <a:cs typeface="+mn-cs"/>
        </a:defRPr>
      </a:lvl3pPr>
      <a:lvl4pPr marL="1600200" indent="-228600" algn="l" rtl="0" fontAlgn="base">
        <a:spcBef>
          <a:spcPct val="20000"/>
        </a:spcBef>
        <a:spcAft>
          <a:spcPct val="0"/>
        </a:spcAft>
        <a:buClr>
          <a:srgbClr val="C0C0C0"/>
        </a:buClr>
        <a:buChar char="•"/>
        <a:defRPr sz="2400" kern="1200">
          <a:solidFill>
            <a:schemeClr val="tx1"/>
          </a:solidFill>
          <a:latin typeface="+mn-lt"/>
          <a:ea typeface="+mn-ea"/>
          <a:cs typeface="+mn-cs"/>
        </a:defRPr>
      </a:lvl4pPr>
      <a:lvl5pPr marL="2057400" indent="-228600" algn="l" rtl="0" fontAlgn="base">
        <a:spcBef>
          <a:spcPct val="20000"/>
        </a:spcBef>
        <a:spcAft>
          <a:spcPct val="0"/>
        </a:spcAft>
        <a:buClr>
          <a:srgbClr val="DDDDDD"/>
        </a:buClr>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Text Box 4"/>
          <p:cNvSpPr txBox="1">
            <a:spLocks noChangeArrowheads="1"/>
          </p:cNvSpPr>
          <p:nvPr/>
        </p:nvSpPr>
        <p:spPr bwMode="auto">
          <a:xfrm>
            <a:off x="8879929" y="838201"/>
            <a:ext cx="31051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CH" altLang="de-DE" sz="800" dirty="0"/>
              <a:t>Abteilung Luftreinhaltung und Chemikalien</a:t>
            </a:r>
          </a:p>
        </p:txBody>
      </p:sp>
      <p:sp>
        <p:nvSpPr>
          <p:cNvPr id="8" name="Rectangle 3"/>
          <p:cNvSpPr txBox="1">
            <a:spLocks noChangeArrowheads="1"/>
          </p:cNvSpPr>
          <p:nvPr/>
        </p:nvSpPr>
        <p:spPr bwMode="auto">
          <a:xfrm>
            <a:off x="6289070" y="3976323"/>
            <a:ext cx="3850681" cy="695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lgn="l" rtl="0" fontAlgn="base">
              <a:spcBef>
                <a:spcPct val="20000"/>
              </a:spcBef>
              <a:spcAft>
                <a:spcPct val="0"/>
              </a:spcAft>
              <a:buFontTx/>
              <a:buNone/>
              <a:defRPr sz="3200" kern="1200">
                <a:solidFill>
                  <a:schemeClr val="tx1"/>
                </a:solidFill>
                <a:latin typeface="+mn-lt"/>
                <a:ea typeface="+mn-ea"/>
                <a:cs typeface="+mn-cs"/>
              </a:defRPr>
            </a:lvl1pPr>
            <a:lvl2pPr marL="742950" indent="-285750" algn="l" rtl="0" fontAlgn="base">
              <a:spcBef>
                <a:spcPct val="20000"/>
              </a:spcBef>
              <a:spcAft>
                <a:spcPct val="0"/>
              </a:spcAft>
              <a:buClrTx/>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Tx/>
              <a:buFont typeface="Symbol" panose="05050102010706020507" pitchFamily="18" charset="2"/>
              <a:buChar char="-"/>
              <a:defRPr sz="2400" kern="1200">
                <a:solidFill>
                  <a:schemeClr val="tx1"/>
                </a:solidFill>
                <a:latin typeface="+mn-lt"/>
                <a:ea typeface="+mn-ea"/>
                <a:cs typeface="+mn-cs"/>
              </a:defRPr>
            </a:lvl3pPr>
            <a:lvl4pPr marL="1600200" indent="-228600" algn="l" rtl="0" fontAlgn="base">
              <a:spcBef>
                <a:spcPct val="20000"/>
              </a:spcBef>
              <a:spcAft>
                <a:spcPct val="0"/>
              </a:spcAft>
              <a:buClr>
                <a:srgbClr val="C0C0C0"/>
              </a:buClr>
              <a:buChar char="•"/>
              <a:defRPr sz="2400" kern="1200">
                <a:solidFill>
                  <a:schemeClr val="tx1"/>
                </a:solidFill>
                <a:latin typeface="+mn-lt"/>
                <a:ea typeface="+mn-ea"/>
                <a:cs typeface="+mn-cs"/>
              </a:defRPr>
            </a:lvl4pPr>
            <a:lvl5pPr marL="2057400" indent="-228600" algn="l" rtl="0" fontAlgn="base">
              <a:spcBef>
                <a:spcPct val="20000"/>
              </a:spcBef>
              <a:spcAft>
                <a:spcPct val="0"/>
              </a:spcAft>
              <a:buClr>
                <a:srgbClr val="DDDDDD"/>
              </a:buClr>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r>
              <a:rPr lang="de-CH" altLang="de-DE" sz="2000" dirty="0"/>
              <a:t>Loïc Schmidely</a:t>
            </a:r>
          </a:p>
          <a:p>
            <a:pPr eaLnBrk="1" hangingPunct="1"/>
            <a:r>
              <a:rPr lang="de-CH" altLang="de-DE" sz="2000" dirty="0"/>
              <a:t>OFEV</a:t>
            </a:r>
          </a:p>
        </p:txBody>
      </p:sp>
      <p:sp>
        <p:nvSpPr>
          <p:cNvPr id="11" name="Rectangle 3"/>
          <p:cNvSpPr txBox="1">
            <a:spLocks noChangeArrowheads="1"/>
          </p:cNvSpPr>
          <p:nvPr/>
        </p:nvSpPr>
        <p:spPr bwMode="auto">
          <a:xfrm>
            <a:off x="6370874" y="5670880"/>
            <a:ext cx="5018110" cy="640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lgn="l" rtl="0" fontAlgn="base">
              <a:spcBef>
                <a:spcPct val="20000"/>
              </a:spcBef>
              <a:spcAft>
                <a:spcPct val="0"/>
              </a:spcAft>
              <a:buFontTx/>
              <a:buNone/>
              <a:defRPr sz="3200" kern="1200">
                <a:solidFill>
                  <a:schemeClr val="tx1"/>
                </a:solidFill>
                <a:latin typeface="+mn-lt"/>
                <a:ea typeface="+mn-ea"/>
                <a:cs typeface="+mn-cs"/>
              </a:defRPr>
            </a:lvl1pPr>
            <a:lvl2pPr marL="742950" indent="-285750" algn="l" rtl="0" fontAlgn="base">
              <a:spcBef>
                <a:spcPct val="20000"/>
              </a:spcBef>
              <a:spcAft>
                <a:spcPct val="0"/>
              </a:spcAft>
              <a:buClrTx/>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Tx/>
              <a:buFont typeface="Symbol" panose="05050102010706020507" pitchFamily="18" charset="2"/>
              <a:buChar char="-"/>
              <a:defRPr sz="2400" kern="1200">
                <a:solidFill>
                  <a:schemeClr val="tx1"/>
                </a:solidFill>
                <a:latin typeface="+mn-lt"/>
                <a:ea typeface="+mn-ea"/>
                <a:cs typeface="+mn-cs"/>
              </a:defRPr>
            </a:lvl3pPr>
            <a:lvl4pPr marL="1600200" indent="-228600" algn="l" rtl="0" fontAlgn="base">
              <a:spcBef>
                <a:spcPct val="20000"/>
              </a:spcBef>
              <a:spcAft>
                <a:spcPct val="0"/>
              </a:spcAft>
              <a:buClr>
                <a:srgbClr val="C0C0C0"/>
              </a:buClr>
              <a:buChar char="•"/>
              <a:defRPr sz="2400" kern="1200">
                <a:solidFill>
                  <a:schemeClr val="tx1"/>
                </a:solidFill>
                <a:latin typeface="+mn-lt"/>
                <a:ea typeface="+mn-ea"/>
                <a:cs typeface="+mn-cs"/>
              </a:defRPr>
            </a:lvl4pPr>
            <a:lvl5pPr marL="2057400" indent="-228600" algn="l" rtl="0" fontAlgn="base">
              <a:spcBef>
                <a:spcPct val="20000"/>
              </a:spcBef>
              <a:spcAft>
                <a:spcPct val="0"/>
              </a:spcAft>
              <a:buClr>
                <a:srgbClr val="DDDDDD"/>
              </a:buClr>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r>
              <a:rPr lang="de-CH" altLang="de-DE" sz="1600" b="1" dirty="0"/>
              <a:t>Swiss Cooling Expo 2025</a:t>
            </a:r>
          </a:p>
          <a:p>
            <a:pPr eaLnBrk="1" hangingPunct="1"/>
            <a:r>
              <a:rPr lang="de-CH" altLang="de-DE" sz="1600" b="1" dirty="0"/>
              <a:t>11.12.2025, Lausanne</a:t>
            </a:r>
            <a:endParaRPr lang="fr-CH" altLang="de-DE" sz="1600" b="1" dirty="0"/>
          </a:p>
        </p:txBody>
      </p:sp>
      <p:sp>
        <p:nvSpPr>
          <p:cNvPr id="13" name="Titel 1">
            <a:extLst>
              <a:ext uri="{FF2B5EF4-FFF2-40B4-BE49-F238E27FC236}">
                <a16:creationId xmlns:a16="http://schemas.microsoft.com/office/drawing/2014/main" id="{E705D98A-2144-B844-91A4-EADE276666E0}"/>
              </a:ext>
            </a:extLst>
          </p:cNvPr>
          <p:cNvSpPr>
            <a:spLocks noGrp="1"/>
          </p:cNvSpPr>
          <p:nvPr>
            <p:ph type="ctrTitle"/>
          </p:nvPr>
        </p:nvSpPr>
        <p:spPr>
          <a:xfrm>
            <a:off x="911424" y="1504794"/>
            <a:ext cx="10657184" cy="3200344"/>
          </a:xfrm>
        </p:spPr>
        <p:txBody>
          <a:bodyPr wrap="none"/>
          <a:lstStyle/>
          <a:p>
            <a:pPr algn="ctr"/>
            <a:r>
              <a:rPr lang="de-CH" sz="3000" dirty="0" err="1"/>
              <a:t>Révision</a:t>
            </a:r>
            <a:r>
              <a:rPr lang="de-CH" sz="3000" dirty="0"/>
              <a:t> des </a:t>
            </a:r>
            <a:r>
              <a:rPr lang="de-CH" sz="3000" dirty="0" err="1"/>
              <a:t>réglementations</a:t>
            </a:r>
            <a:r>
              <a:rPr lang="de-CH" sz="3000" dirty="0"/>
              <a:t> de </a:t>
            </a:r>
            <a:r>
              <a:rPr lang="de-CH" sz="3000" dirty="0" err="1"/>
              <a:t>l’ORRChim</a:t>
            </a:r>
            <a:r>
              <a:rPr lang="de-CH" sz="3000" dirty="0"/>
              <a:t> </a:t>
            </a:r>
            <a:r>
              <a:rPr lang="de-CH" sz="3000" dirty="0" err="1"/>
              <a:t>sur</a:t>
            </a:r>
            <a:r>
              <a:rPr lang="de-CH" sz="3000" dirty="0"/>
              <a:t> </a:t>
            </a:r>
            <a:r>
              <a:rPr lang="de-CH" sz="3000" dirty="0" err="1"/>
              <a:t>les</a:t>
            </a:r>
            <a:r>
              <a:rPr lang="de-CH" sz="3000" dirty="0"/>
              <a:t> </a:t>
            </a:r>
            <a:br>
              <a:rPr lang="de-CH" sz="3000" dirty="0"/>
            </a:br>
            <a:r>
              <a:rPr lang="de-CH" sz="3000" dirty="0"/>
              <a:t>fluides </a:t>
            </a:r>
            <a:r>
              <a:rPr lang="de-CH" sz="3000" dirty="0" err="1"/>
              <a:t>frigorigènes</a:t>
            </a:r>
            <a:endParaRPr lang="de-DE" sz="3000" dirty="0"/>
          </a:p>
        </p:txBody>
      </p:sp>
      <p:pic>
        <p:nvPicPr>
          <p:cNvPr id="14" name="Grafik 13">
            <a:extLst>
              <a:ext uri="{FF2B5EF4-FFF2-40B4-BE49-F238E27FC236}">
                <a16:creationId xmlns:a16="http://schemas.microsoft.com/office/drawing/2014/main" id="{ADA96644-B9EF-42DC-9760-786F418C4878}"/>
              </a:ext>
            </a:extLst>
          </p:cNvPr>
          <p:cNvPicPr>
            <a:picLocks noChangeAspect="1"/>
          </p:cNvPicPr>
          <p:nvPr/>
        </p:nvPicPr>
        <p:blipFill>
          <a:blip r:embed="rId3"/>
          <a:stretch>
            <a:fillRect/>
          </a:stretch>
        </p:blipFill>
        <p:spPr>
          <a:xfrm>
            <a:off x="2148314" y="2934205"/>
            <a:ext cx="1879313" cy="2754798"/>
          </a:xfrm>
          <a:prstGeom prst="rect">
            <a:avLst/>
          </a:prstGeom>
        </p:spPr>
      </p:pic>
      <p:pic>
        <p:nvPicPr>
          <p:cNvPr id="15" name="Grafik 14">
            <a:extLst>
              <a:ext uri="{FF2B5EF4-FFF2-40B4-BE49-F238E27FC236}">
                <a16:creationId xmlns:a16="http://schemas.microsoft.com/office/drawing/2014/main" id="{669DFE97-B993-4EEF-B6CE-3BAD502D01F3}"/>
              </a:ext>
            </a:extLst>
          </p:cNvPr>
          <p:cNvPicPr>
            <a:picLocks noChangeAspect="1"/>
          </p:cNvPicPr>
          <p:nvPr/>
        </p:nvPicPr>
        <p:blipFill>
          <a:blip r:embed="rId4"/>
          <a:stretch>
            <a:fillRect/>
          </a:stretch>
        </p:blipFill>
        <p:spPr>
          <a:xfrm>
            <a:off x="4091659" y="2853287"/>
            <a:ext cx="1581390" cy="2762047"/>
          </a:xfrm>
          <a:prstGeom prst="rect">
            <a:avLst/>
          </a:prstGeom>
        </p:spPr>
      </p:pic>
      <p:pic>
        <p:nvPicPr>
          <p:cNvPr id="17" name="Grafik 16">
            <a:extLst>
              <a:ext uri="{FF2B5EF4-FFF2-40B4-BE49-F238E27FC236}">
                <a16:creationId xmlns:a16="http://schemas.microsoft.com/office/drawing/2014/main" id="{0CB01E67-2EEE-4014-B17E-03642915349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5860" r="36127"/>
          <a:stretch/>
        </p:blipFill>
        <p:spPr>
          <a:xfrm>
            <a:off x="623392" y="2769894"/>
            <a:ext cx="1731735" cy="303707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02BAAB-2FB7-B92E-3F77-4E1CB8B8D777}"/>
            </a:ext>
          </a:extLst>
        </p:cNvPr>
        <p:cNvGrpSpPr/>
        <p:nvPr/>
      </p:nvGrpSpPr>
      <p:grpSpPr>
        <a:xfrm>
          <a:off x="0" y="0"/>
          <a:ext cx="0" cy="0"/>
          <a:chOff x="0" y="0"/>
          <a:chExt cx="0" cy="0"/>
        </a:xfrm>
      </p:grpSpPr>
      <p:sp>
        <p:nvSpPr>
          <p:cNvPr id="10" name="Textfeld 9">
            <a:extLst>
              <a:ext uri="{FF2B5EF4-FFF2-40B4-BE49-F238E27FC236}">
                <a16:creationId xmlns:a16="http://schemas.microsoft.com/office/drawing/2014/main" id="{CAAEAFC8-FC2B-18EA-87A6-FA9774D515CF}"/>
              </a:ext>
            </a:extLst>
          </p:cNvPr>
          <p:cNvSpPr txBox="1"/>
          <p:nvPr/>
        </p:nvSpPr>
        <p:spPr>
          <a:xfrm>
            <a:off x="1028984" y="1566659"/>
            <a:ext cx="10971672" cy="6432530"/>
          </a:xfrm>
          <a:prstGeom prst="rect">
            <a:avLst/>
          </a:prstGeom>
          <a:noFill/>
        </p:spPr>
        <p:txBody>
          <a:bodyPr wrap="square" rtlCol="0">
            <a:spAutoFit/>
          </a:bodyPr>
          <a:lstStyle/>
          <a:p>
            <a:pPr marL="354806" lvl="1" indent="-342900">
              <a:spcAft>
                <a:spcPts val="2400"/>
              </a:spcAft>
              <a:buFont typeface="Arial" panose="020B0604020202020204" pitchFamily="34" charset="0"/>
              <a:buChar char="•"/>
              <a:defRPr/>
            </a:pPr>
            <a:r>
              <a:rPr lang="fr-CH" dirty="0"/>
              <a:t>Abaissement de la valeur limite de PRG (750 au lieu de 2100) dans le cadre de l’exception transitoire (31 décembre 2028) pour les pompes à chaleur split à évaporation directe et à condensation directe dont la puissance calorifique ne dépasse pas 12 kW</a:t>
            </a:r>
          </a:p>
          <a:p>
            <a:pPr marL="354806" lvl="1" indent="-342900">
              <a:spcAft>
                <a:spcPts val="2400"/>
              </a:spcAft>
              <a:buFont typeface="Arial" panose="020B0604020202020204" pitchFamily="34" charset="0"/>
              <a:buChar char="•"/>
              <a:defRPr/>
            </a:pPr>
            <a:r>
              <a:rPr lang="fr-CH" dirty="0"/>
              <a:t>Extension de l'obligation de contrôle d'étanchéité aux fluides frigorigènes HFO (dès 3 kg)</a:t>
            </a:r>
          </a:p>
          <a:p>
            <a:pPr marL="354806" lvl="1" indent="-342900">
              <a:spcAft>
                <a:spcPts val="2400"/>
              </a:spcAft>
              <a:buFont typeface="Arial" panose="020B0604020202020204" pitchFamily="34" charset="0"/>
              <a:buChar char="•"/>
              <a:defRPr/>
            </a:pPr>
            <a:r>
              <a:rPr lang="fr-CH" dirty="0"/>
              <a:t>Extension de l'obligation d'installer un système de détection des fuites pour les fluides frigorigènes HFO (dès 250 kg) avec un délai transitoire au 31 décembre 2028 pour les installations mises en service avant le 1</a:t>
            </a:r>
            <a:r>
              <a:rPr lang="fr-CH" baseline="30000" dirty="0"/>
              <a:t>er</a:t>
            </a:r>
            <a:r>
              <a:rPr lang="fr-CH" dirty="0"/>
              <a:t> janvier 2027</a:t>
            </a:r>
            <a:endParaRPr lang="de-CH" dirty="0"/>
          </a:p>
          <a:p>
            <a:pPr marL="354806" lvl="1" indent="-342900">
              <a:spcAft>
                <a:spcPts val="2400"/>
              </a:spcAft>
              <a:buFont typeface="Arial" panose="020B0604020202020204" pitchFamily="34" charset="0"/>
              <a:buChar char="•"/>
              <a:defRPr/>
            </a:pPr>
            <a:endParaRPr lang="fr-CH" dirty="0"/>
          </a:p>
          <a:p>
            <a:pPr marL="354806" lvl="1" indent="-342900">
              <a:spcAft>
                <a:spcPts val="2400"/>
              </a:spcAft>
              <a:buFont typeface="Arial" panose="020B0604020202020204" pitchFamily="34" charset="0"/>
              <a:buChar char="•"/>
              <a:defRPr/>
            </a:pPr>
            <a:endParaRPr lang="de-CH" dirty="0"/>
          </a:p>
          <a:p>
            <a:pPr marL="354806" lvl="1" indent="-342900">
              <a:spcAft>
                <a:spcPts val="2400"/>
              </a:spcAft>
              <a:buFont typeface="Arial" panose="020B0604020202020204" pitchFamily="34" charset="0"/>
              <a:buChar char="•"/>
              <a:defRPr/>
            </a:pPr>
            <a:endParaRPr lang="de-CH" dirty="0"/>
          </a:p>
        </p:txBody>
      </p:sp>
      <p:sp>
        <p:nvSpPr>
          <p:cNvPr id="6" name="Titel 1">
            <a:extLst>
              <a:ext uri="{FF2B5EF4-FFF2-40B4-BE49-F238E27FC236}">
                <a16:creationId xmlns:a16="http://schemas.microsoft.com/office/drawing/2014/main" id="{32008F3B-EDBD-DD14-666A-A7974F93320D}"/>
              </a:ext>
            </a:extLst>
          </p:cNvPr>
          <p:cNvSpPr>
            <a:spLocks noGrp="1"/>
          </p:cNvSpPr>
          <p:nvPr>
            <p:ph type="title"/>
          </p:nvPr>
        </p:nvSpPr>
        <p:spPr>
          <a:xfrm>
            <a:off x="1055440" y="351755"/>
            <a:ext cx="10441160" cy="989013"/>
          </a:xfrm>
        </p:spPr>
        <p:txBody>
          <a:bodyPr/>
          <a:lstStyle/>
          <a:p>
            <a:r>
              <a:rPr lang="de-CH" sz="2800" dirty="0" err="1"/>
              <a:t>Révision</a:t>
            </a:r>
            <a:r>
              <a:rPr lang="de-CH" sz="2800" dirty="0"/>
              <a:t> </a:t>
            </a:r>
            <a:r>
              <a:rPr lang="de-CH" sz="2800" dirty="0" err="1"/>
              <a:t>ORRChim</a:t>
            </a:r>
            <a:r>
              <a:rPr lang="de-CH" sz="2800" dirty="0"/>
              <a:t> «</a:t>
            </a:r>
            <a:r>
              <a:rPr lang="de-CH" sz="2800" dirty="0" err="1"/>
              <a:t>Automne</a:t>
            </a:r>
            <a:r>
              <a:rPr lang="de-CH" sz="2800" dirty="0"/>
              <a:t> 2025» </a:t>
            </a:r>
            <a:r>
              <a:rPr lang="de-CH" sz="2800" dirty="0">
                <a:solidFill>
                  <a:schemeClr val="accent4"/>
                </a:solidFill>
                <a:sym typeface="Symbol" panose="05050102010706020507" pitchFamily="18" charset="2"/>
              </a:rPr>
              <a:t></a:t>
            </a:r>
            <a:r>
              <a:rPr lang="de-CH" sz="2800" dirty="0">
                <a:solidFill>
                  <a:schemeClr val="accent4"/>
                </a:solidFill>
              </a:rPr>
              <a:t>  </a:t>
            </a:r>
            <a:r>
              <a:rPr lang="de-CH" sz="2800" dirty="0" err="1">
                <a:solidFill>
                  <a:schemeClr val="accent4"/>
                </a:solidFill>
              </a:rPr>
              <a:t>Modification</a:t>
            </a:r>
            <a:r>
              <a:rPr lang="de-CH" sz="2800" dirty="0">
                <a:solidFill>
                  <a:schemeClr val="accent4"/>
                </a:solidFill>
              </a:rPr>
              <a:t> après la </a:t>
            </a:r>
            <a:r>
              <a:rPr lang="de-CH" sz="2800" dirty="0" err="1">
                <a:solidFill>
                  <a:schemeClr val="accent4"/>
                </a:solidFill>
              </a:rPr>
              <a:t>consultation</a:t>
            </a:r>
            <a:r>
              <a:rPr lang="de-CH" sz="2800" dirty="0"/>
              <a:t> (2/3) </a:t>
            </a:r>
            <a:endParaRPr lang="de-CH" sz="2000" dirty="0">
              <a:solidFill>
                <a:schemeClr val="accent4"/>
              </a:solidFill>
            </a:endParaRPr>
          </a:p>
        </p:txBody>
      </p:sp>
    </p:spTree>
    <p:extLst>
      <p:ext uri="{BB962C8B-B14F-4D97-AF65-F5344CB8AC3E}">
        <p14:creationId xmlns:p14="http://schemas.microsoft.com/office/powerpoint/2010/main" val="852775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4112A-EF3B-3FC1-E247-0B2E2DAD9C4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60142DE-269D-5AB3-40CA-697E4669449C}"/>
              </a:ext>
            </a:extLst>
          </p:cNvPr>
          <p:cNvSpPr>
            <a:spLocks noGrp="1"/>
          </p:cNvSpPr>
          <p:nvPr>
            <p:ph type="title"/>
          </p:nvPr>
        </p:nvSpPr>
        <p:spPr>
          <a:xfrm>
            <a:off x="1055440" y="351755"/>
            <a:ext cx="10441160" cy="989013"/>
          </a:xfrm>
        </p:spPr>
        <p:txBody>
          <a:bodyPr/>
          <a:lstStyle/>
          <a:p>
            <a:r>
              <a:rPr lang="de-CH" sz="2800" dirty="0" err="1"/>
              <a:t>Révision</a:t>
            </a:r>
            <a:r>
              <a:rPr lang="de-CH" sz="2800" dirty="0"/>
              <a:t> </a:t>
            </a:r>
            <a:r>
              <a:rPr lang="de-CH" sz="2800" dirty="0" err="1"/>
              <a:t>ORRChim</a:t>
            </a:r>
            <a:r>
              <a:rPr lang="de-CH" sz="2800" dirty="0"/>
              <a:t> «</a:t>
            </a:r>
            <a:r>
              <a:rPr lang="de-CH" sz="2800" dirty="0" err="1"/>
              <a:t>Automne</a:t>
            </a:r>
            <a:r>
              <a:rPr lang="de-CH" sz="2800" dirty="0"/>
              <a:t> 2025» </a:t>
            </a:r>
            <a:r>
              <a:rPr lang="de-CH" sz="2800" dirty="0">
                <a:solidFill>
                  <a:schemeClr val="accent4"/>
                </a:solidFill>
                <a:sym typeface="Symbol" panose="05050102010706020507" pitchFamily="18" charset="2"/>
              </a:rPr>
              <a:t></a:t>
            </a:r>
            <a:r>
              <a:rPr lang="de-CH" sz="2800" dirty="0">
                <a:solidFill>
                  <a:schemeClr val="accent4"/>
                </a:solidFill>
              </a:rPr>
              <a:t>  </a:t>
            </a:r>
            <a:r>
              <a:rPr lang="de-CH" sz="2800" dirty="0" err="1">
                <a:solidFill>
                  <a:schemeClr val="accent4"/>
                </a:solidFill>
              </a:rPr>
              <a:t>Modification</a:t>
            </a:r>
            <a:r>
              <a:rPr lang="de-CH" sz="2800" dirty="0">
                <a:solidFill>
                  <a:schemeClr val="accent4"/>
                </a:solidFill>
              </a:rPr>
              <a:t> après la </a:t>
            </a:r>
            <a:r>
              <a:rPr lang="de-CH" sz="2800" dirty="0" err="1">
                <a:solidFill>
                  <a:schemeClr val="accent4"/>
                </a:solidFill>
              </a:rPr>
              <a:t>consultation</a:t>
            </a:r>
            <a:r>
              <a:rPr lang="de-CH" sz="2800" dirty="0"/>
              <a:t> (3/3) </a:t>
            </a:r>
            <a:endParaRPr lang="de-CH" sz="2000" dirty="0">
              <a:solidFill>
                <a:schemeClr val="accent4"/>
              </a:solidFill>
            </a:endParaRPr>
          </a:p>
        </p:txBody>
      </p:sp>
      <p:sp>
        <p:nvSpPr>
          <p:cNvPr id="10" name="Textfeld 9">
            <a:extLst>
              <a:ext uri="{FF2B5EF4-FFF2-40B4-BE49-F238E27FC236}">
                <a16:creationId xmlns:a16="http://schemas.microsoft.com/office/drawing/2014/main" id="{D0CE8273-042F-D87E-6375-A83621DAD97F}"/>
              </a:ext>
            </a:extLst>
          </p:cNvPr>
          <p:cNvSpPr txBox="1"/>
          <p:nvPr/>
        </p:nvSpPr>
        <p:spPr>
          <a:xfrm>
            <a:off x="1022279" y="1556792"/>
            <a:ext cx="10971672" cy="2677656"/>
          </a:xfrm>
          <a:prstGeom prst="rect">
            <a:avLst/>
          </a:prstGeom>
          <a:noFill/>
        </p:spPr>
        <p:txBody>
          <a:bodyPr wrap="square" rtlCol="0">
            <a:spAutoFit/>
          </a:bodyPr>
          <a:lstStyle/>
          <a:p>
            <a:pPr marL="354806" lvl="1" indent="-342900">
              <a:spcAft>
                <a:spcPts val="2400"/>
              </a:spcAft>
              <a:buFont typeface="Arial" panose="020B0604020202020204" pitchFamily="34" charset="0"/>
              <a:buChar char="•"/>
              <a:defRPr/>
            </a:pPr>
            <a:r>
              <a:rPr lang="de-CH" dirty="0"/>
              <a:t>Annexe 1.5 </a:t>
            </a:r>
            <a:r>
              <a:rPr lang="de-CH" dirty="0" err="1"/>
              <a:t>ORRChim</a:t>
            </a:r>
            <a:r>
              <a:rPr lang="de-CH" dirty="0"/>
              <a:t> (</a:t>
            </a:r>
            <a:r>
              <a:rPr lang="de-CH" dirty="0" err="1"/>
              <a:t>substances</a:t>
            </a:r>
            <a:r>
              <a:rPr lang="de-CH" dirty="0"/>
              <a:t> </a:t>
            </a:r>
            <a:r>
              <a:rPr lang="de-CH" dirty="0" err="1"/>
              <a:t>stables</a:t>
            </a:r>
            <a:r>
              <a:rPr lang="de-CH" dirty="0"/>
              <a:t> </a:t>
            </a:r>
            <a:r>
              <a:rPr lang="de-CH" dirty="0" err="1"/>
              <a:t>dans</a:t>
            </a:r>
            <a:r>
              <a:rPr lang="de-CH" dirty="0"/>
              <a:t> </a:t>
            </a:r>
            <a:r>
              <a:rPr lang="de-CH" dirty="0" err="1"/>
              <a:t>l’air</a:t>
            </a:r>
            <a:r>
              <a:rPr lang="de-CH" dirty="0"/>
              <a:t>) :</a:t>
            </a:r>
            <a:br>
              <a:rPr lang="de-CH" dirty="0"/>
            </a:br>
            <a:br>
              <a:rPr lang="de-CH" dirty="0"/>
            </a:br>
            <a:r>
              <a:rPr lang="fr-CH" dirty="0"/>
              <a:t>Interdiction d'exporter des substances stables dans l'air (p. ex. fluides frigorigènes) dès le 1</a:t>
            </a:r>
            <a:r>
              <a:rPr lang="fr-CH" baseline="30000" dirty="0"/>
              <a:t>er</a:t>
            </a:r>
            <a:r>
              <a:rPr lang="fr-CH" dirty="0"/>
              <a:t> janvier 2028 vers des pays qui n'ont pas ratifié l'amendement de Kigali. </a:t>
            </a:r>
            <a:r>
              <a:rPr lang="fr-CH" dirty="0">
                <a:solidFill>
                  <a:srgbClr val="0099FF"/>
                </a:solidFill>
              </a:rPr>
              <a:t>Délai transitoire jusqu'au 31 décembre 2032 pour l'entretien et l'exploitation d'appareils et d'installations qui ont été exportés par l’entreprise elle-même.</a:t>
            </a:r>
            <a:endParaRPr lang="de-CH" dirty="0">
              <a:solidFill>
                <a:srgbClr val="0099FF"/>
              </a:solidFill>
            </a:endParaRPr>
          </a:p>
        </p:txBody>
      </p:sp>
    </p:spTree>
    <p:extLst>
      <p:ext uri="{BB962C8B-B14F-4D97-AF65-F5344CB8AC3E}">
        <p14:creationId xmlns:p14="http://schemas.microsoft.com/office/powerpoint/2010/main" val="2112954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17FFF9-D798-B4A7-BBEC-C410CF47061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A06B3C8-4E6A-9791-E6CF-984018FC96A4}"/>
              </a:ext>
            </a:extLst>
          </p:cNvPr>
          <p:cNvSpPr>
            <a:spLocks noGrp="1"/>
          </p:cNvSpPr>
          <p:nvPr>
            <p:ph type="title"/>
          </p:nvPr>
        </p:nvSpPr>
        <p:spPr>
          <a:xfrm>
            <a:off x="1055440" y="351755"/>
            <a:ext cx="10441160" cy="989013"/>
          </a:xfrm>
        </p:spPr>
        <p:txBody>
          <a:bodyPr/>
          <a:lstStyle/>
          <a:p>
            <a:r>
              <a:rPr lang="de-CH" sz="2800" dirty="0" err="1"/>
              <a:t>Révision</a:t>
            </a:r>
            <a:r>
              <a:rPr lang="de-CH" sz="2800" dirty="0"/>
              <a:t> </a:t>
            </a:r>
            <a:r>
              <a:rPr lang="de-CH" sz="2800" dirty="0" err="1"/>
              <a:t>ORRChim</a:t>
            </a:r>
            <a:r>
              <a:rPr lang="de-CH" sz="2800" dirty="0"/>
              <a:t> «</a:t>
            </a:r>
            <a:r>
              <a:rPr lang="de-CH" sz="2800" dirty="0" err="1"/>
              <a:t>Automne</a:t>
            </a:r>
            <a:r>
              <a:rPr lang="de-CH" sz="2800" dirty="0"/>
              <a:t> 2025» </a:t>
            </a:r>
            <a:r>
              <a:rPr lang="de-CH" sz="2800" dirty="0">
                <a:solidFill>
                  <a:schemeClr val="accent4"/>
                </a:solidFill>
                <a:sym typeface="Symbol" panose="05050102010706020507" pitchFamily="18" charset="2"/>
              </a:rPr>
              <a:t></a:t>
            </a:r>
            <a:r>
              <a:rPr lang="de-CH" sz="2800" dirty="0">
                <a:solidFill>
                  <a:schemeClr val="accent4"/>
                </a:solidFill>
              </a:rPr>
              <a:t>  </a:t>
            </a:r>
            <a:r>
              <a:rPr lang="de-CH" sz="2800" dirty="0" err="1">
                <a:solidFill>
                  <a:schemeClr val="accent4"/>
                </a:solidFill>
              </a:rPr>
              <a:t>Décision</a:t>
            </a:r>
            <a:r>
              <a:rPr lang="de-CH" sz="2800" dirty="0">
                <a:solidFill>
                  <a:schemeClr val="accent4"/>
                </a:solidFill>
              </a:rPr>
              <a:t> du </a:t>
            </a:r>
            <a:r>
              <a:rPr lang="de-CH" sz="2800" dirty="0" err="1">
                <a:solidFill>
                  <a:schemeClr val="accent4"/>
                </a:solidFill>
              </a:rPr>
              <a:t>conseil</a:t>
            </a:r>
            <a:r>
              <a:rPr lang="de-CH" sz="2800" dirty="0">
                <a:solidFill>
                  <a:schemeClr val="accent4"/>
                </a:solidFill>
              </a:rPr>
              <a:t> </a:t>
            </a:r>
            <a:r>
              <a:rPr lang="de-CH" sz="2800" dirty="0" err="1">
                <a:solidFill>
                  <a:schemeClr val="accent4"/>
                </a:solidFill>
              </a:rPr>
              <a:t>fédéral</a:t>
            </a:r>
            <a:r>
              <a:rPr lang="de-CH" sz="2800" dirty="0"/>
              <a:t> </a:t>
            </a:r>
            <a:endParaRPr lang="de-CH" sz="2000" dirty="0">
              <a:solidFill>
                <a:schemeClr val="accent4"/>
              </a:solidFill>
            </a:endParaRPr>
          </a:p>
        </p:txBody>
      </p:sp>
      <p:sp>
        <p:nvSpPr>
          <p:cNvPr id="10" name="Textfeld 9">
            <a:extLst>
              <a:ext uri="{FF2B5EF4-FFF2-40B4-BE49-F238E27FC236}">
                <a16:creationId xmlns:a16="http://schemas.microsoft.com/office/drawing/2014/main" id="{6A76E819-6CFF-EE07-63FB-B2E415D042CB}"/>
              </a:ext>
            </a:extLst>
          </p:cNvPr>
          <p:cNvSpPr txBox="1"/>
          <p:nvPr/>
        </p:nvSpPr>
        <p:spPr>
          <a:xfrm>
            <a:off x="1022279" y="1556792"/>
            <a:ext cx="10971672" cy="1877437"/>
          </a:xfrm>
          <a:prstGeom prst="rect">
            <a:avLst/>
          </a:prstGeom>
          <a:noFill/>
        </p:spPr>
        <p:txBody>
          <a:bodyPr wrap="square" rtlCol="0">
            <a:spAutoFit/>
          </a:bodyPr>
          <a:lstStyle/>
          <a:p>
            <a:pPr marL="354806" lvl="1" indent="-342900">
              <a:spcAft>
                <a:spcPts val="2400"/>
              </a:spcAft>
              <a:buFont typeface="Arial" panose="020B0604020202020204" pitchFamily="34" charset="0"/>
              <a:buChar char="•"/>
              <a:defRPr/>
            </a:pPr>
            <a:r>
              <a:rPr lang="de-CH" dirty="0"/>
              <a:t>Approbation par le </a:t>
            </a:r>
            <a:r>
              <a:rPr lang="de-CH" dirty="0" err="1"/>
              <a:t>conseil</a:t>
            </a:r>
            <a:r>
              <a:rPr lang="de-CH" dirty="0"/>
              <a:t> </a:t>
            </a:r>
            <a:r>
              <a:rPr lang="de-CH" dirty="0" err="1"/>
              <a:t>fédéral</a:t>
            </a:r>
            <a:r>
              <a:rPr lang="de-CH" dirty="0"/>
              <a:t> le 29.10.2025</a:t>
            </a:r>
          </a:p>
          <a:p>
            <a:pPr marL="354806" lvl="1" indent="-342900">
              <a:spcAft>
                <a:spcPts val="2400"/>
              </a:spcAft>
              <a:buFont typeface="Arial" panose="020B0604020202020204" pitchFamily="34" charset="0"/>
              <a:buChar char="•"/>
              <a:defRPr/>
            </a:pPr>
            <a:r>
              <a:rPr lang="de-CH" dirty="0"/>
              <a:t>Entrée en </a:t>
            </a:r>
            <a:r>
              <a:rPr lang="de-CH" dirty="0" err="1"/>
              <a:t>vigueur</a:t>
            </a:r>
            <a:r>
              <a:rPr lang="de-CH" dirty="0"/>
              <a:t> le 01.01.2027 (</a:t>
            </a:r>
            <a:r>
              <a:rPr lang="de-CH" dirty="0" err="1"/>
              <a:t>sous</a:t>
            </a:r>
            <a:r>
              <a:rPr lang="de-CH" dirty="0"/>
              <a:t> </a:t>
            </a:r>
            <a:r>
              <a:rPr lang="de-CH" dirty="0" err="1"/>
              <a:t>réserve</a:t>
            </a:r>
            <a:r>
              <a:rPr lang="de-CH" dirty="0"/>
              <a:t> des </a:t>
            </a:r>
            <a:r>
              <a:rPr lang="de-CH" dirty="0" err="1"/>
              <a:t>dispositions</a:t>
            </a:r>
            <a:r>
              <a:rPr lang="de-CH" dirty="0"/>
              <a:t> </a:t>
            </a:r>
            <a:r>
              <a:rPr lang="de-CH" dirty="0" err="1"/>
              <a:t>transitoires</a:t>
            </a:r>
            <a:r>
              <a:rPr lang="de-CH" dirty="0"/>
              <a:t>)</a:t>
            </a:r>
            <a:br>
              <a:rPr lang="de-CH" dirty="0"/>
            </a:br>
            <a:br>
              <a:rPr lang="de-CH" dirty="0"/>
            </a:br>
            <a:endParaRPr lang="de-CH" dirty="0"/>
          </a:p>
        </p:txBody>
      </p:sp>
      <p:pic>
        <p:nvPicPr>
          <p:cNvPr id="4" name="Image 3">
            <a:extLst>
              <a:ext uri="{FF2B5EF4-FFF2-40B4-BE49-F238E27FC236}">
                <a16:creationId xmlns:a16="http://schemas.microsoft.com/office/drawing/2014/main" id="{C48CCFC3-D030-255F-2363-A63D713E1EFF}"/>
              </a:ext>
            </a:extLst>
          </p:cNvPr>
          <p:cNvPicPr>
            <a:picLocks noChangeAspect="1"/>
          </p:cNvPicPr>
          <p:nvPr/>
        </p:nvPicPr>
        <p:blipFill>
          <a:blip r:embed="rId3"/>
          <a:stretch>
            <a:fillRect/>
          </a:stretch>
        </p:blipFill>
        <p:spPr>
          <a:xfrm>
            <a:off x="1271463" y="2708920"/>
            <a:ext cx="7784553" cy="3384376"/>
          </a:xfrm>
          <a:prstGeom prst="rect">
            <a:avLst/>
          </a:prstGeom>
        </p:spPr>
      </p:pic>
    </p:spTree>
    <p:extLst>
      <p:ext uri="{BB962C8B-B14F-4D97-AF65-F5344CB8AC3E}">
        <p14:creationId xmlns:p14="http://schemas.microsoft.com/office/powerpoint/2010/main" val="4065066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E3CCF0-1DE9-D62D-214A-451CC0CEBFC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17AFE5A-27C9-63F0-BC3C-D99144E3D7E3}"/>
              </a:ext>
            </a:extLst>
          </p:cNvPr>
          <p:cNvSpPr>
            <a:spLocks noGrp="1"/>
          </p:cNvSpPr>
          <p:nvPr>
            <p:ph type="title"/>
          </p:nvPr>
        </p:nvSpPr>
        <p:spPr>
          <a:xfrm>
            <a:off x="1631504" y="1844824"/>
            <a:ext cx="9577064" cy="989013"/>
          </a:xfrm>
        </p:spPr>
        <p:txBody>
          <a:bodyPr/>
          <a:lstStyle/>
          <a:p>
            <a:pPr algn="ctr"/>
            <a:r>
              <a:rPr lang="de-CH" sz="3600" dirty="0" err="1"/>
              <a:t>Implication</a:t>
            </a:r>
            <a:r>
              <a:rPr lang="de-CH" sz="3600" dirty="0"/>
              <a:t> </a:t>
            </a:r>
            <a:r>
              <a:rPr lang="de-CH" sz="3600" dirty="0" err="1"/>
              <a:t>actuelle</a:t>
            </a:r>
            <a:r>
              <a:rPr lang="de-CH" sz="3600" dirty="0"/>
              <a:t> et </a:t>
            </a:r>
            <a:r>
              <a:rPr lang="de-CH" sz="3600" dirty="0" err="1"/>
              <a:t>future</a:t>
            </a:r>
            <a:r>
              <a:rPr lang="de-CH" sz="3600" dirty="0"/>
              <a:t> de la </a:t>
            </a:r>
            <a:r>
              <a:rPr lang="de-CH" sz="3600" dirty="0" err="1"/>
              <a:t>branche</a:t>
            </a:r>
            <a:r>
              <a:rPr lang="de-CH" sz="3600" dirty="0"/>
              <a:t> et des </a:t>
            </a:r>
            <a:r>
              <a:rPr lang="de-CH" sz="3600" dirty="0" err="1"/>
              <a:t>autorités</a:t>
            </a:r>
            <a:r>
              <a:rPr lang="de-CH" sz="3600" dirty="0"/>
              <a:t> </a:t>
            </a:r>
            <a:r>
              <a:rPr lang="de-CH" sz="3600" dirty="0" err="1"/>
              <a:t>cantonales</a:t>
            </a:r>
            <a:r>
              <a:rPr lang="de-CH" sz="3600" dirty="0"/>
              <a:t> </a:t>
            </a:r>
            <a:r>
              <a:rPr lang="de-CH" sz="3600" dirty="0" err="1"/>
              <a:t>d’exécution</a:t>
            </a:r>
            <a:endParaRPr lang="de-CH" sz="3600" dirty="0"/>
          </a:p>
        </p:txBody>
      </p:sp>
      <p:pic>
        <p:nvPicPr>
          <p:cNvPr id="3" name="Grafik 2">
            <a:extLst>
              <a:ext uri="{FF2B5EF4-FFF2-40B4-BE49-F238E27FC236}">
                <a16:creationId xmlns:a16="http://schemas.microsoft.com/office/drawing/2014/main" id="{51D879DD-D64E-C738-08DC-D5DD1282CF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1824" y="3385948"/>
            <a:ext cx="2575562" cy="2656555"/>
          </a:xfrm>
          <a:prstGeom prst="rect">
            <a:avLst/>
          </a:prstGeom>
        </p:spPr>
      </p:pic>
    </p:spTree>
    <p:extLst>
      <p:ext uri="{BB962C8B-B14F-4D97-AF65-F5344CB8AC3E}">
        <p14:creationId xmlns:p14="http://schemas.microsoft.com/office/powerpoint/2010/main" val="1751170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E9D07-4061-F573-46CD-76D49F12B48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309992F-642C-7096-2D22-F01EB799FF86}"/>
              </a:ext>
            </a:extLst>
          </p:cNvPr>
          <p:cNvSpPr>
            <a:spLocks noGrp="1"/>
          </p:cNvSpPr>
          <p:nvPr>
            <p:ph type="title"/>
          </p:nvPr>
        </p:nvSpPr>
        <p:spPr>
          <a:xfrm>
            <a:off x="1055440" y="271842"/>
            <a:ext cx="9948333" cy="989013"/>
          </a:xfrm>
        </p:spPr>
        <p:txBody>
          <a:bodyPr/>
          <a:lstStyle/>
          <a:p>
            <a:r>
              <a:rPr lang="de-CH" sz="2800" dirty="0" err="1"/>
              <a:t>Groupe</a:t>
            </a:r>
            <a:r>
              <a:rPr lang="de-CH" sz="2800" dirty="0"/>
              <a:t> de </a:t>
            </a:r>
            <a:r>
              <a:rPr lang="de-CH" sz="2800" dirty="0" err="1"/>
              <a:t>travail</a:t>
            </a:r>
            <a:r>
              <a:rPr lang="de-CH" sz="2800" dirty="0"/>
              <a:t> </a:t>
            </a:r>
            <a:r>
              <a:rPr lang="de-CH" sz="2800" dirty="0" err="1"/>
              <a:t>sur</a:t>
            </a:r>
            <a:r>
              <a:rPr lang="de-CH" sz="2800" dirty="0"/>
              <a:t> </a:t>
            </a:r>
            <a:r>
              <a:rPr lang="de-CH" sz="2800" dirty="0" err="1"/>
              <a:t>l’état</a:t>
            </a:r>
            <a:r>
              <a:rPr lang="de-CH" sz="2800" dirty="0"/>
              <a:t> de la </a:t>
            </a:r>
            <a:r>
              <a:rPr lang="de-CH" sz="2800" dirty="0" err="1"/>
              <a:t>technique</a:t>
            </a:r>
            <a:r>
              <a:rPr lang="de-CH" sz="2800" dirty="0"/>
              <a:t> </a:t>
            </a:r>
          </a:p>
        </p:txBody>
      </p:sp>
      <p:pic>
        <p:nvPicPr>
          <p:cNvPr id="5" name="Image 4">
            <a:extLst>
              <a:ext uri="{FF2B5EF4-FFF2-40B4-BE49-F238E27FC236}">
                <a16:creationId xmlns:a16="http://schemas.microsoft.com/office/drawing/2014/main" id="{50BCED1E-6822-F14A-94EA-A71A30CBB3BE}"/>
              </a:ext>
            </a:extLst>
          </p:cNvPr>
          <p:cNvPicPr>
            <a:picLocks noChangeAspect="1"/>
          </p:cNvPicPr>
          <p:nvPr/>
        </p:nvPicPr>
        <p:blipFill>
          <a:blip r:embed="rId3"/>
          <a:srcRect l="2913"/>
          <a:stretch>
            <a:fillRect/>
          </a:stretch>
        </p:blipFill>
        <p:spPr>
          <a:xfrm>
            <a:off x="1703512" y="2823836"/>
            <a:ext cx="7200801" cy="3355489"/>
          </a:xfrm>
          <a:prstGeom prst="rect">
            <a:avLst/>
          </a:prstGeom>
        </p:spPr>
      </p:pic>
      <p:sp>
        <p:nvSpPr>
          <p:cNvPr id="8" name="Textfeld 2">
            <a:extLst>
              <a:ext uri="{FF2B5EF4-FFF2-40B4-BE49-F238E27FC236}">
                <a16:creationId xmlns:a16="http://schemas.microsoft.com/office/drawing/2014/main" id="{023472E3-A735-2B19-4DAE-0B2A4CAEBE48}"/>
              </a:ext>
            </a:extLst>
          </p:cNvPr>
          <p:cNvSpPr txBox="1"/>
          <p:nvPr/>
        </p:nvSpPr>
        <p:spPr>
          <a:xfrm>
            <a:off x="623392" y="908720"/>
            <a:ext cx="11161240" cy="168584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de-CH" dirty="0" err="1"/>
              <a:t>Détermination</a:t>
            </a:r>
            <a:r>
              <a:rPr lang="de-CH" dirty="0"/>
              <a:t> de </a:t>
            </a:r>
            <a:r>
              <a:rPr lang="de-CH" dirty="0" err="1"/>
              <a:t>l’applicabilité</a:t>
            </a:r>
            <a:r>
              <a:rPr lang="de-CH" dirty="0"/>
              <a:t> de </a:t>
            </a:r>
            <a:r>
              <a:rPr lang="de-CH" dirty="0" err="1"/>
              <a:t>l’exception</a:t>
            </a:r>
            <a:r>
              <a:rPr lang="de-CH" dirty="0"/>
              <a:t> </a:t>
            </a:r>
            <a:r>
              <a:rPr lang="de-CH" dirty="0" err="1"/>
              <a:t>directe</a:t>
            </a:r>
            <a:r>
              <a:rPr lang="de-CH" dirty="0"/>
              <a:t> </a:t>
            </a:r>
            <a:r>
              <a:rPr lang="de-CH" dirty="0" err="1"/>
              <a:t>lorsque</a:t>
            </a:r>
            <a:r>
              <a:rPr lang="de-CH" dirty="0"/>
              <a:t> </a:t>
            </a:r>
            <a:r>
              <a:rPr lang="de-CH" dirty="0" err="1"/>
              <a:t>l’état</a:t>
            </a:r>
            <a:r>
              <a:rPr lang="de-CH" dirty="0"/>
              <a:t> de la </a:t>
            </a:r>
            <a:r>
              <a:rPr lang="de-CH" dirty="0" err="1"/>
              <a:t>technique</a:t>
            </a:r>
            <a:r>
              <a:rPr lang="de-CH" dirty="0"/>
              <a:t> ne </a:t>
            </a:r>
            <a:r>
              <a:rPr lang="de-CH" dirty="0" err="1"/>
              <a:t>permet</a:t>
            </a:r>
            <a:r>
              <a:rPr lang="de-CH" dirty="0"/>
              <a:t> </a:t>
            </a:r>
            <a:r>
              <a:rPr lang="de-CH" dirty="0" err="1"/>
              <a:t>pas</a:t>
            </a:r>
            <a:r>
              <a:rPr lang="de-CH" dirty="0"/>
              <a:t> de </a:t>
            </a:r>
            <a:r>
              <a:rPr lang="de-CH" dirty="0" err="1"/>
              <a:t>respecter</a:t>
            </a:r>
            <a:r>
              <a:rPr lang="de-CH" dirty="0"/>
              <a:t> </a:t>
            </a:r>
            <a:r>
              <a:rPr lang="de-CH" dirty="0" err="1"/>
              <a:t>les</a:t>
            </a:r>
            <a:r>
              <a:rPr lang="de-CH" dirty="0"/>
              <a:t> </a:t>
            </a:r>
            <a:r>
              <a:rPr lang="de-CH" dirty="0" err="1"/>
              <a:t>normes</a:t>
            </a:r>
            <a:r>
              <a:rPr lang="de-CH" dirty="0"/>
              <a:t> de </a:t>
            </a:r>
            <a:r>
              <a:rPr lang="de-CH" dirty="0" err="1"/>
              <a:t>sécurité</a:t>
            </a:r>
            <a:endParaRPr lang="de-CH" dirty="0"/>
          </a:p>
          <a:p>
            <a:pPr marL="342900" indent="-342900">
              <a:lnSpc>
                <a:spcPct val="150000"/>
              </a:lnSpc>
              <a:buFont typeface="Arial" panose="020B0604020202020204" pitchFamily="34" charset="0"/>
              <a:buChar char="•"/>
            </a:pPr>
            <a:r>
              <a:rPr lang="de-CH" dirty="0"/>
              <a:t>A </a:t>
            </a:r>
            <a:r>
              <a:rPr lang="de-CH" dirty="0" err="1"/>
              <a:t>partir</a:t>
            </a:r>
            <a:r>
              <a:rPr lang="de-CH" dirty="0"/>
              <a:t> de 2027 </a:t>
            </a:r>
            <a:r>
              <a:rPr lang="de-CH" dirty="0" err="1"/>
              <a:t>l’exception</a:t>
            </a:r>
            <a:r>
              <a:rPr lang="de-CH" dirty="0"/>
              <a:t> </a:t>
            </a:r>
            <a:r>
              <a:rPr lang="de-CH" dirty="0" err="1"/>
              <a:t>directe</a:t>
            </a:r>
            <a:r>
              <a:rPr lang="de-CH" dirty="0"/>
              <a:t> </a:t>
            </a:r>
            <a:r>
              <a:rPr lang="de-CH" dirty="0" err="1"/>
              <a:t>remplace</a:t>
            </a:r>
            <a:r>
              <a:rPr lang="de-CH" dirty="0"/>
              <a:t> </a:t>
            </a:r>
            <a:r>
              <a:rPr lang="de-CH" dirty="0" err="1"/>
              <a:t>les</a:t>
            </a:r>
            <a:r>
              <a:rPr lang="de-CH" dirty="0"/>
              <a:t> </a:t>
            </a:r>
            <a:r>
              <a:rPr lang="de-CH" dirty="0" err="1"/>
              <a:t>dérogations</a:t>
            </a:r>
            <a:endParaRPr lang="de-CH" dirty="0"/>
          </a:p>
        </p:txBody>
      </p:sp>
    </p:spTree>
    <p:extLst>
      <p:ext uri="{BB962C8B-B14F-4D97-AF65-F5344CB8AC3E}">
        <p14:creationId xmlns:p14="http://schemas.microsoft.com/office/powerpoint/2010/main" val="1149246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25A4B-96B6-86DD-D6E5-F11346105B6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19863CC-C4C3-9E88-1DFA-116E8A9429EE}"/>
              </a:ext>
            </a:extLst>
          </p:cNvPr>
          <p:cNvSpPr>
            <a:spLocks noGrp="1"/>
          </p:cNvSpPr>
          <p:nvPr>
            <p:ph type="title"/>
          </p:nvPr>
        </p:nvSpPr>
        <p:spPr>
          <a:xfrm>
            <a:off x="1055440" y="271842"/>
            <a:ext cx="10801200" cy="989013"/>
          </a:xfrm>
        </p:spPr>
        <p:txBody>
          <a:bodyPr/>
          <a:lstStyle/>
          <a:p>
            <a:r>
              <a:rPr lang="de-CH" sz="2800" dirty="0" err="1"/>
              <a:t>Groupe</a:t>
            </a:r>
            <a:r>
              <a:rPr lang="de-CH" sz="2800" dirty="0"/>
              <a:t> de </a:t>
            </a:r>
            <a:r>
              <a:rPr lang="de-CH" sz="2800" dirty="0" err="1"/>
              <a:t>travail</a:t>
            </a:r>
            <a:r>
              <a:rPr lang="de-CH" sz="2800" dirty="0"/>
              <a:t> </a:t>
            </a:r>
            <a:r>
              <a:rPr lang="de-CH" sz="2800" dirty="0" err="1"/>
              <a:t>sur</a:t>
            </a:r>
            <a:r>
              <a:rPr lang="de-CH" sz="2800" dirty="0"/>
              <a:t> </a:t>
            </a:r>
            <a:r>
              <a:rPr lang="de-CH" sz="2800" dirty="0" err="1"/>
              <a:t>l’état</a:t>
            </a:r>
            <a:r>
              <a:rPr lang="de-CH" sz="2800" dirty="0"/>
              <a:t> de la </a:t>
            </a:r>
            <a:r>
              <a:rPr lang="de-CH" sz="2800" dirty="0" err="1"/>
              <a:t>technique</a:t>
            </a:r>
            <a:endParaRPr lang="de-CH" sz="2800" dirty="0"/>
          </a:p>
        </p:txBody>
      </p:sp>
      <p:sp>
        <p:nvSpPr>
          <p:cNvPr id="3" name="Textfeld 2">
            <a:extLst>
              <a:ext uri="{FF2B5EF4-FFF2-40B4-BE49-F238E27FC236}">
                <a16:creationId xmlns:a16="http://schemas.microsoft.com/office/drawing/2014/main" id="{6F624D7A-0E09-2E14-9FE6-B4E3F01D1AA9}"/>
              </a:ext>
            </a:extLst>
          </p:cNvPr>
          <p:cNvSpPr txBox="1"/>
          <p:nvPr/>
        </p:nvSpPr>
        <p:spPr>
          <a:xfrm>
            <a:off x="623392" y="908720"/>
            <a:ext cx="6567448" cy="4455835"/>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de-CH" dirty="0"/>
              <a:t>E</a:t>
            </a:r>
            <a:r>
              <a:rPr lang="fr-CH" dirty="0" err="1"/>
              <a:t>laboration</a:t>
            </a:r>
            <a:r>
              <a:rPr lang="fr-CH" dirty="0"/>
              <a:t> d’un document sur l'état de la technique servant de base à l'applicabilité de l'exception</a:t>
            </a:r>
          </a:p>
          <a:p>
            <a:pPr marL="342900" indent="-342900">
              <a:lnSpc>
                <a:spcPct val="150000"/>
              </a:lnSpc>
              <a:buFont typeface="Arial" panose="020B0604020202020204" pitchFamily="34" charset="0"/>
              <a:buChar char="•"/>
            </a:pPr>
            <a:r>
              <a:rPr lang="fr-CH" dirty="0"/>
              <a:t>Révisions de l’état de la technique en collaboration avec la branche et accompagnées de délais transitoires:</a:t>
            </a:r>
          </a:p>
          <a:p>
            <a:pPr marL="800100" lvl="1" indent="-342900">
              <a:lnSpc>
                <a:spcPct val="150000"/>
              </a:lnSpc>
              <a:buFont typeface="Arial" panose="020B0604020202020204" pitchFamily="34" charset="0"/>
              <a:buChar char="•"/>
            </a:pPr>
            <a:r>
              <a:rPr lang="fr-CH" dirty="0"/>
              <a:t>6 mois pour l’importation</a:t>
            </a:r>
          </a:p>
          <a:p>
            <a:pPr marL="800100" lvl="1" indent="-342900">
              <a:lnSpc>
                <a:spcPct val="150000"/>
              </a:lnSpc>
              <a:buFont typeface="Arial" panose="020B0604020202020204" pitchFamily="34" charset="0"/>
              <a:buChar char="•"/>
            </a:pPr>
            <a:r>
              <a:rPr lang="fr-CH" dirty="0"/>
              <a:t>12 mois pour la remise</a:t>
            </a:r>
            <a:endParaRPr lang="de-CH" dirty="0"/>
          </a:p>
        </p:txBody>
      </p:sp>
      <p:pic>
        <p:nvPicPr>
          <p:cNvPr id="5" name="Image 4">
            <a:extLst>
              <a:ext uri="{FF2B5EF4-FFF2-40B4-BE49-F238E27FC236}">
                <a16:creationId xmlns:a16="http://schemas.microsoft.com/office/drawing/2014/main" id="{A561FC8C-3266-4CCB-60D7-06E74990B486}"/>
              </a:ext>
            </a:extLst>
          </p:cNvPr>
          <p:cNvPicPr>
            <a:picLocks noChangeAspect="1"/>
          </p:cNvPicPr>
          <p:nvPr/>
        </p:nvPicPr>
        <p:blipFill>
          <a:blip r:embed="rId3"/>
          <a:stretch>
            <a:fillRect/>
          </a:stretch>
        </p:blipFill>
        <p:spPr>
          <a:xfrm>
            <a:off x="7746193" y="908720"/>
            <a:ext cx="4110447" cy="5184576"/>
          </a:xfrm>
          <a:prstGeom prst="rect">
            <a:avLst/>
          </a:prstGeom>
        </p:spPr>
      </p:pic>
      <p:sp>
        <p:nvSpPr>
          <p:cNvPr id="6" name="Titel 1">
            <a:extLst>
              <a:ext uri="{FF2B5EF4-FFF2-40B4-BE49-F238E27FC236}">
                <a16:creationId xmlns:a16="http://schemas.microsoft.com/office/drawing/2014/main" id="{C965F1AB-348D-F4B8-C717-093E1CD911B3}"/>
              </a:ext>
            </a:extLst>
          </p:cNvPr>
          <p:cNvSpPr txBox="1">
            <a:spLocks/>
          </p:cNvSpPr>
          <p:nvPr/>
        </p:nvSpPr>
        <p:spPr bwMode="auto">
          <a:xfrm>
            <a:off x="6600056" y="548680"/>
            <a:ext cx="6803112" cy="412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0"/>
              </a:spcAft>
              <a:defRPr sz="3200" b="1" kern="1200">
                <a:solidFill>
                  <a:schemeClr val="tx1"/>
                </a:solidFill>
                <a:latin typeface="+mj-lt"/>
                <a:ea typeface="+mj-ea"/>
                <a:cs typeface="+mj-cs"/>
              </a:defRPr>
            </a:lvl1pPr>
            <a:lvl2pPr algn="l" rtl="0" fontAlgn="base">
              <a:spcBef>
                <a:spcPct val="0"/>
              </a:spcBef>
              <a:spcAft>
                <a:spcPct val="0"/>
              </a:spcAft>
              <a:defRPr sz="3200" b="1">
                <a:solidFill>
                  <a:schemeClr val="tx1"/>
                </a:solidFill>
                <a:latin typeface="Arial" panose="020B0604020202020204" pitchFamily="34" charset="0"/>
              </a:defRPr>
            </a:lvl2pPr>
            <a:lvl3pPr algn="l" rtl="0" fontAlgn="base">
              <a:spcBef>
                <a:spcPct val="0"/>
              </a:spcBef>
              <a:spcAft>
                <a:spcPct val="0"/>
              </a:spcAft>
              <a:defRPr sz="3200" b="1">
                <a:solidFill>
                  <a:schemeClr val="tx1"/>
                </a:solidFill>
                <a:latin typeface="Arial" panose="020B0604020202020204" pitchFamily="34" charset="0"/>
              </a:defRPr>
            </a:lvl3pPr>
            <a:lvl4pPr algn="l" rtl="0" fontAlgn="base">
              <a:spcBef>
                <a:spcPct val="0"/>
              </a:spcBef>
              <a:spcAft>
                <a:spcPct val="0"/>
              </a:spcAft>
              <a:defRPr sz="3200" b="1">
                <a:solidFill>
                  <a:schemeClr val="tx1"/>
                </a:solidFill>
                <a:latin typeface="Arial" panose="020B0604020202020204" pitchFamily="34" charset="0"/>
              </a:defRPr>
            </a:lvl4pPr>
            <a:lvl5pPr algn="l" rtl="0" fontAlgn="base">
              <a:spcBef>
                <a:spcPct val="0"/>
              </a:spcBef>
              <a:spcAft>
                <a:spcPct val="0"/>
              </a:spcAft>
              <a:defRPr sz="3200" b="1">
                <a:solidFill>
                  <a:schemeClr val="tx1"/>
                </a:solidFill>
                <a:latin typeface="Arial" panose="020B0604020202020204" pitchFamily="34" charset="0"/>
              </a:defRPr>
            </a:lvl5pPr>
            <a:lvl6pPr marL="457200" algn="l" rtl="0" fontAlgn="base">
              <a:spcBef>
                <a:spcPct val="0"/>
              </a:spcBef>
              <a:spcAft>
                <a:spcPct val="0"/>
              </a:spcAft>
              <a:defRPr sz="3200" b="1">
                <a:solidFill>
                  <a:schemeClr val="tx1"/>
                </a:solidFill>
                <a:latin typeface="Arial" panose="020B0604020202020204" pitchFamily="34" charset="0"/>
              </a:defRPr>
            </a:lvl6pPr>
            <a:lvl7pPr marL="914400" algn="l" rtl="0" fontAlgn="base">
              <a:spcBef>
                <a:spcPct val="0"/>
              </a:spcBef>
              <a:spcAft>
                <a:spcPct val="0"/>
              </a:spcAft>
              <a:defRPr sz="3200" b="1">
                <a:solidFill>
                  <a:schemeClr val="tx1"/>
                </a:solidFill>
                <a:latin typeface="Arial" panose="020B0604020202020204" pitchFamily="34" charset="0"/>
              </a:defRPr>
            </a:lvl7pPr>
            <a:lvl8pPr marL="1371600" algn="l" rtl="0" fontAlgn="base">
              <a:spcBef>
                <a:spcPct val="0"/>
              </a:spcBef>
              <a:spcAft>
                <a:spcPct val="0"/>
              </a:spcAft>
              <a:defRPr sz="3200" b="1">
                <a:solidFill>
                  <a:schemeClr val="tx1"/>
                </a:solidFill>
                <a:latin typeface="Arial" panose="020B0604020202020204" pitchFamily="34" charset="0"/>
              </a:defRPr>
            </a:lvl8pPr>
            <a:lvl9pPr marL="1828800" algn="l" rtl="0" fontAlgn="base">
              <a:spcBef>
                <a:spcPct val="0"/>
              </a:spcBef>
              <a:spcAft>
                <a:spcPct val="0"/>
              </a:spcAft>
              <a:defRPr sz="3200" b="1">
                <a:solidFill>
                  <a:schemeClr val="tx1"/>
                </a:solidFill>
                <a:latin typeface="Arial" panose="020B0604020202020204" pitchFamily="34" charset="0"/>
              </a:defRPr>
            </a:lvl9pPr>
          </a:lstStyle>
          <a:p>
            <a:pPr algn="ctr" eaLnBrk="1" hangingPunct="1"/>
            <a:r>
              <a:rPr lang="de-CH" sz="2500" dirty="0">
                <a:solidFill>
                  <a:srgbClr val="FF0000"/>
                </a:solidFill>
              </a:rPr>
              <a:t>Exemple </a:t>
            </a:r>
            <a:r>
              <a:rPr lang="de-CH" sz="2500" dirty="0" err="1">
                <a:solidFill>
                  <a:srgbClr val="FF0000"/>
                </a:solidFill>
              </a:rPr>
              <a:t>illustratif</a:t>
            </a:r>
            <a:endParaRPr lang="de-CH" sz="2500" dirty="0">
              <a:solidFill>
                <a:srgbClr val="FF0000"/>
              </a:solidFill>
            </a:endParaRPr>
          </a:p>
        </p:txBody>
      </p:sp>
    </p:spTree>
    <p:extLst>
      <p:ext uri="{BB962C8B-B14F-4D97-AF65-F5344CB8AC3E}">
        <p14:creationId xmlns:p14="http://schemas.microsoft.com/office/powerpoint/2010/main" val="612265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84D05C-C493-985A-E2C0-9142BF29659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3159C3B-7126-EF3A-FFA8-E589A6F8B485}"/>
              </a:ext>
            </a:extLst>
          </p:cNvPr>
          <p:cNvSpPr>
            <a:spLocks noGrp="1"/>
          </p:cNvSpPr>
          <p:nvPr>
            <p:ph type="title"/>
          </p:nvPr>
        </p:nvSpPr>
        <p:spPr>
          <a:xfrm>
            <a:off x="1055440" y="271842"/>
            <a:ext cx="10801200" cy="989013"/>
          </a:xfrm>
        </p:spPr>
        <p:txBody>
          <a:bodyPr/>
          <a:lstStyle/>
          <a:p>
            <a:r>
              <a:rPr lang="de-CH" sz="2800" dirty="0" err="1"/>
              <a:t>Groupe</a:t>
            </a:r>
            <a:r>
              <a:rPr lang="de-CH" sz="2800" dirty="0"/>
              <a:t> de </a:t>
            </a:r>
            <a:r>
              <a:rPr lang="de-CH" sz="2800" dirty="0" err="1"/>
              <a:t>travail</a:t>
            </a:r>
            <a:r>
              <a:rPr lang="de-CH" sz="2800" dirty="0"/>
              <a:t> </a:t>
            </a:r>
            <a:r>
              <a:rPr lang="de-CH" sz="2800" dirty="0" err="1"/>
              <a:t>sur</a:t>
            </a:r>
            <a:r>
              <a:rPr lang="de-CH" sz="2800" dirty="0"/>
              <a:t> </a:t>
            </a:r>
            <a:r>
              <a:rPr lang="de-CH" sz="2800" dirty="0" err="1"/>
              <a:t>l’état</a:t>
            </a:r>
            <a:r>
              <a:rPr lang="de-CH" sz="2800" dirty="0"/>
              <a:t> de la </a:t>
            </a:r>
            <a:r>
              <a:rPr lang="de-CH" sz="2800" dirty="0" err="1"/>
              <a:t>technique</a:t>
            </a:r>
            <a:endParaRPr lang="de-CH" sz="2800" dirty="0"/>
          </a:p>
        </p:txBody>
      </p:sp>
      <p:sp>
        <p:nvSpPr>
          <p:cNvPr id="3" name="Textfeld 2">
            <a:extLst>
              <a:ext uri="{FF2B5EF4-FFF2-40B4-BE49-F238E27FC236}">
                <a16:creationId xmlns:a16="http://schemas.microsoft.com/office/drawing/2014/main" id="{743ADF91-16A3-1F1F-5785-038637B43E0C}"/>
              </a:ext>
            </a:extLst>
          </p:cNvPr>
          <p:cNvSpPr txBox="1"/>
          <p:nvPr/>
        </p:nvSpPr>
        <p:spPr>
          <a:xfrm>
            <a:off x="623392" y="908720"/>
            <a:ext cx="11089232" cy="3901837"/>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de-CH" dirty="0"/>
              <a:t>Lignes </a:t>
            </a:r>
            <a:r>
              <a:rPr lang="de-CH" dirty="0" err="1"/>
              <a:t>directrices</a:t>
            </a:r>
            <a:r>
              <a:rPr lang="de-CH" dirty="0"/>
              <a:t> </a:t>
            </a:r>
            <a:r>
              <a:rPr lang="de-CH" dirty="0" err="1"/>
              <a:t>état</a:t>
            </a:r>
            <a:r>
              <a:rPr lang="de-CH" dirty="0"/>
              <a:t> de la </a:t>
            </a:r>
            <a:r>
              <a:rPr lang="de-CH" dirty="0" err="1"/>
              <a:t>technique</a:t>
            </a:r>
            <a:r>
              <a:rPr lang="de-CH" dirty="0"/>
              <a:t> : </a:t>
            </a:r>
          </a:p>
          <a:p>
            <a:pPr marL="800100" lvl="1" indent="-342900">
              <a:lnSpc>
                <a:spcPct val="150000"/>
              </a:lnSpc>
              <a:buFont typeface="Arial" panose="020B0604020202020204" pitchFamily="34" charset="0"/>
              <a:buChar char="•"/>
            </a:pPr>
            <a:r>
              <a:rPr lang="de-CH" dirty="0" err="1"/>
              <a:t>Disponibilité</a:t>
            </a:r>
            <a:r>
              <a:rPr lang="de-CH" dirty="0"/>
              <a:t> </a:t>
            </a:r>
            <a:r>
              <a:rPr lang="de-CH" dirty="0" err="1"/>
              <a:t>sur</a:t>
            </a:r>
            <a:r>
              <a:rPr lang="de-CH" dirty="0"/>
              <a:t> le </a:t>
            </a:r>
            <a:r>
              <a:rPr lang="de-CH" dirty="0" err="1"/>
              <a:t>marché</a:t>
            </a:r>
            <a:r>
              <a:rPr lang="de-CH" dirty="0"/>
              <a:t> </a:t>
            </a:r>
            <a:r>
              <a:rPr lang="de-CH" dirty="0" err="1"/>
              <a:t>auprès</a:t>
            </a:r>
            <a:r>
              <a:rPr lang="de-CH" dirty="0"/>
              <a:t> de </a:t>
            </a:r>
            <a:r>
              <a:rPr lang="de-CH" dirty="0" err="1"/>
              <a:t>plusieurs</a:t>
            </a:r>
            <a:r>
              <a:rPr lang="de-CH" dirty="0"/>
              <a:t> </a:t>
            </a:r>
            <a:r>
              <a:rPr lang="de-CH" dirty="0" err="1"/>
              <a:t>fournisseurs</a:t>
            </a:r>
            <a:endParaRPr lang="de-CH" dirty="0"/>
          </a:p>
          <a:p>
            <a:pPr marL="800100" lvl="1" indent="-342900">
              <a:lnSpc>
                <a:spcPct val="150000"/>
              </a:lnSpc>
              <a:buFont typeface="Arial" panose="020B0604020202020204" pitchFamily="34" charset="0"/>
              <a:buChar char="•"/>
            </a:pPr>
            <a:r>
              <a:rPr lang="de-CH" dirty="0" err="1"/>
              <a:t>Qualité</a:t>
            </a:r>
            <a:r>
              <a:rPr lang="de-CH" dirty="0"/>
              <a:t> </a:t>
            </a:r>
            <a:r>
              <a:rPr lang="de-CH" dirty="0" err="1"/>
              <a:t>technique</a:t>
            </a:r>
            <a:endParaRPr lang="de-CH" dirty="0"/>
          </a:p>
          <a:p>
            <a:pPr marL="800100" lvl="1" indent="-342900">
              <a:lnSpc>
                <a:spcPct val="150000"/>
              </a:lnSpc>
              <a:buFont typeface="Arial" panose="020B0604020202020204" pitchFamily="34" charset="0"/>
              <a:buChar char="•"/>
            </a:pPr>
            <a:r>
              <a:rPr lang="de-CH" dirty="0" err="1"/>
              <a:t>Compatibilité</a:t>
            </a:r>
            <a:r>
              <a:rPr lang="de-CH" dirty="0"/>
              <a:t> </a:t>
            </a:r>
            <a:r>
              <a:rPr lang="de-CH" dirty="0" err="1"/>
              <a:t>avec</a:t>
            </a:r>
            <a:r>
              <a:rPr lang="de-CH" dirty="0"/>
              <a:t> </a:t>
            </a:r>
            <a:r>
              <a:rPr lang="de-CH" dirty="0" err="1"/>
              <a:t>les</a:t>
            </a:r>
            <a:r>
              <a:rPr lang="de-CH" dirty="0"/>
              <a:t> </a:t>
            </a:r>
            <a:r>
              <a:rPr lang="de-CH" dirty="0" err="1"/>
              <a:t>installations</a:t>
            </a:r>
            <a:r>
              <a:rPr lang="de-CH" dirty="0"/>
              <a:t> et </a:t>
            </a:r>
            <a:r>
              <a:rPr lang="de-CH" dirty="0" err="1"/>
              <a:t>l’infrastructure</a:t>
            </a:r>
            <a:r>
              <a:rPr lang="de-CH" dirty="0"/>
              <a:t> </a:t>
            </a:r>
            <a:r>
              <a:rPr lang="de-CH" dirty="0" err="1"/>
              <a:t>existantes</a:t>
            </a:r>
            <a:endParaRPr lang="de-CH" dirty="0"/>
          </a:p>
          <a:p>
            <a:pPr marL="800100" lvl="1" indent="-342900">
              <a:lnSpc>
                <a:spcPct val="150000"/>
              </a:lnSpc>
              <a:buFont typeface="Arial" panose="020B0604020202020204" pitchFamily="34" charset="0"/>
              <a:buChar char="•"/>
            </a:pPr>
            <a:r>
              <a:rPr lang="de-CH" dirty="0" err="1"/>
              <a:t>Sécurité</a:t>
            </a:r>
            <a:r>
              <a:rPr lang="de-CH" dirty="0"/>
              <a:t> (en </a:t>
            </a:r>
            <a:r>
              <a:rPr lang="de-CH" dirty="0" err="1"/>
              <a:t>prenant</a:t>
            </a:r>
            <a:r>
              <a:rPr lang="de-CH" dirty="0"/>
              <a:t> en </a:t>
            </a:r>
            <a:r>
              <a:rPr lang="de-CH" dirty="0" err="1"/>
              <a:t>compte</a:t>
            </a:r>
            <a:r>
              <a:rPr lang="de-CH" dirty="0"/>
              <a:t> </a:t>
            </a:r>
            <a:r>
              <a:rPr lang="de-CH" dirty="0" err="1"/>
              <a:t>les</a:t>
            </a:r>
            <a:r>
              <a:rPr lang="de-CH" dirty="0"/>
              <a:t> </a:t>
            </a:r>
            <a:r>
              <a:rPr lang="de-CH" dirty="0" err="1"/>
              <a:t>normes</a:t>
            </a:r>
            <a:r>
              <a:rPr lang="de-CH" dirty="0"/>
              <a:t> de </a:t>
            </a:r>
            <a:r>
              <a:rPr lang="de-CH" dirty="0" err="1"/>
              <a:t>sécurité</a:t>
            </a:r>
            <a:r>
              <a:rPr lang="de-CH" dirty="0"/>
              <a:t>)</a:t>
            </a:r>
          </a:p>
          <a:p>
            <a:pPr marL="800100" lvl="1" indent="-342900">
              <a:lnSpc>
                <a:spcPct val="150000"/>
              </a:lnSpc>
              <a:buFont typeface="Arial" panose="020B0604020202020204" pitchFamily="34" charset="0"/>
              <a:buChar char="•"/>
            </a:pPr>
            <a:r>
              <a:rPr lang="de-CH" dirty="0"/>
              <a:t>Impact </a:t>
            </a:r>
            <a:r>
              <a:rPr lang="de-CH" dirty="0" err="1"/>
              <a:t>environnemental</a:t>
            </a:r>
            <a:endParaRPr lang="de-CH" dirty="0"/>
          </a:p>
          <a:p>
            <a:pPr marL="800100" lvl="1" indent="-342900">
              <a:lnSpc>
                <a:spcPct val="150000"/>
              </a:lnSpc>
              <a:buFont typeface="Arial" panose="020B0604020202020204" pitchFamily="34" charset="0"/>
              <a:buChar char="•"/>
            </a:pPr>
            <a:r>
              <a:rPr lang="de-CH" dirty="0" err="1"/>
              <a:t>Viabilité</a:t>
            </a:r>
            <a:r>
              <a:rPr lang="de-CH" dirty="0"/>
              <a:t> </a:t>
            </a:r>
            <a:r>
              <a:rPr lang="de-CH" dirty="0" err="1"/>
              <a:t>économique</a:t>
            </a:r>
            <a:endParaRPr lang="de-CH" dirty="0"/>
          </a:p>
        </p:txBody>
      </p:sp>
    </p:spTree>
    <p:extLst>
      <p:ext uri="{BB962C8B-B14F-4D97-AF65-F5344CB8AC3E}">
        <p14:creationId xmlns:p14="http://schemas.microsoft.com/office/powerpoint/2010/main" val="2042712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55440" y="332802"/>
            <a:ext cx="9948333" cy="989013"/>
          </a:xfrm>
        </p:spPr>
        <p:txBody>
          <a:bodyPr/>
          <a:lstStyle/>
          <a:p>
            <a:r>
              <a:rPr lang="de-CH" sz="2800" dirty="0" err="1"/>
              <a:t>Groupe</a:t>
            </a:r>
            <a:r>
              <a:rPr lang="de-CH" sz="2800" dirty="0"/>
              <a:t> de </a:t>
            </a:r>
            <a:r>
              <a:rPr lang="de-CH" sz="2800" dirty="0" err="1"/>
              <a:t>travail</a:t>
            </a:r>
            <a:r>
              <a:rPr lang="de-CH" sz="2800" dirty="0"/>
              <a:t> </a:t>
            </a:r>
            <a:r>
              <a:rPr lang="de-CH" sz="2800" dirty="0" err="1"/>
              <a:t>pour</a:t>
            </a:r>
            <a:r>
              <a:rPr lang="de-CH" sz="2800" dirty="0"/>
              <a:t> </a:t>
            </a:r>
            <a:r>
              <a:rPr lang="de-CH" sz="2800" dirty="0" err="1"/>
              <a:t>l’actualisation</a:t>
            </a:r>
            <a:r>
              <a:rPr lang="de-CH" sz="2800" dirty="0"/>
              <a:t> des </a:t>
            </a:r>
            <a:r>
              <a:rPr lang="de-CH" sz="2800" dirty="0" err="1"/>
              <a:t>aides</a:t>
            </a:r>
            <a:r>
              <a:rPr lang="de-CH" sz="2800" dirty="0"/>
              <a:t> à </a:t>
            </a:r>
            <a:r>
              <a:rPr lang="de-CH" sz="2800" dirty="0" err="1"/>
              <a:t>l’exécution</a:t>
            </a:r>
            <a:r>
              <a:rPr lang="de-CH" sz="2800" dirty="0"/>
              <a:t> </a:t>
            </a:r>
          </a:p>
        </p:txBody>
      </p:sp>
      <p:pic>
        <p:nvPicPr>
          <p:cNvPr id="9" name="Grafik 8">
            <a:extLst>
              <a:ext uri="{FF2B5EF4-FFF2-40B4-BE49-F238E27FC236}">
                <a16:creationId xmlns:a16="http://schemas.microsoft.com/office/drawing/2014/main" id="{99BCE4D1-BF7F-44B3-A723-EE854CD7BD20}"/>
              </a:ext>
            </a:extLst>
          </p:cNvPr>
          <p:cNvPicPr>
            <a:picLocks noChangeAspect="1"/>
          </p:cNvPicPr>
          <p:nvPr/>
        </p:nvPicPr>
        <p:blipFill>
          <a:blip r:embed="rId3"/>
          <a:stretch>
            <a:fillRect/>
          </a:stretch>
        </p:blipFill>
        <p:spPr>
          <a:xfrm>
            <a:off x="8243265" y="1122026"/>
            <a:ext cx="2506415" cy="3546354"/>
          </a:xfrm>
          <a:prstGeom prst="rect">
            <a:avLst/>
          </a:prstGeom>
          <a:effectLst>
            <a:outerShdw blurRad="50800" dist="38100" dir="2700000" algn="tl" rotWithShape="0">
              <a:prstClr val="black">
                <a:alpha val="40000"/>
              </a:prstClr>
            </a:outerShdw>
          </a:effectLst>
        </p:spPr>
      </p:pic>
      <p:pic>
        <p:nvPicPr>
          <p:cNvPr id="8" name="Grafik 7">
            <a:extLst>
              <a:ext uri="{FF2B5EF4-FFF2-40B4-BE49-F238E27FC236}">
                <a16:creationId xmlns:a16="http://schemas.microsoft.com/office/drawing/2014/main" id="{7C236522-3860-4C2A-88A4-89CFA560742E}"/>
              </a:ext>
            </a:extLst>
          </p:cNvPr>
          <p:cNvPicPr>
            <a:picLocks noChangeAspect="1"/>
          </p:cNvPicPr>
          <p:nvPr/>
        </p:nvPicPr>
        <p:blipFill>
          <a:blip r:embed="rId4"/>
          <a:stretch>
            <a:fillRect/>
          </a:stretch>
        </p:blipFill>
        <p:spPr>
          <a:xfrm>
            <a:off x="9225689" y="1563055"/>
            <a:ext cx="2502820" cy="3546354"/>
          </a:xfrm>
          <a:prstGeom prst="rect">
            <a:avLst/>
          </a:prstGeom>
          <a:effectLst>
            <a:outerShdw blurRad="50800" dist="38100" dir="2700000" algn="tl" rotWithShape="0">
              <a:prstClr val="black">
                <a:alpha val="40000"/>
              </a:prstClr>
            </a:outerShdw>
          </a:effectLst>
        </p:spPr>
      </p:pic>
      <p:sp>
        <p:nvSpPr>
          <p:cNvPr id="4" name="Textfeld 2">
            <a:extLst>
              <a:ext uri="{FF2B5EF4-FFF2-40B4-BE49-F238E27FC236}">
                <a16:creationId xmlns:a16="http://schemas.microsoft.com/office/drawing/2014/main" id="{3BF06052-691D-7401-188B-814B767053FC}"/>
              </a:ext>
            </a:extLst>
          </p:cNvPr>
          <p:cNvSpPr txBox="1"/>
          <p:nvPr/>
        </p:nvSpPr>
        <p:spPr>
          <a:xfrm>
            <a:off x="911425" y="1227479"/>
            <a:ext cx="7331840" cy="4455835"/>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fr-CH" dirty="0"/>
              <a:t>Les nouvelles réglementations sur les fluides frigorigènes nécessitent une révision approfondie des aides à l'exécution</a:t>
            </a:r>
            <a:endParaRPr lang="de-CH" dirty="0"/>
          </a:p>
          <a:p>
            <a:pPr marL="342900" indent="-342900">
              <a:lnSpc>
                <a:spcPct val="150000"/>
              </a:lnSpc>
              <a:buFont typeface="Arial" panose="020B0604020202020204" pitchFamily="34" charset="0"/>
              <a:buChar char="•"/>
            </a:pPr>
            <a:r>
              <a:rPr lang="fr-CH" dirty="0"/>
              <a:t>Formation d'un groupe de travail réunissant la branche et les autorités cantonales d’exécution</a:t>
            </a:r>
            <a:endParaRPr lang="de-CH" dirty="0">
              <a:solidFill>
                <a:srgbClr val="FF0000"/>
              </a:solidFill>
            </a:endParaRPr>
          </a:p>
          <a:p>
            <a:pPr marL="342900" indent="-342900">
              <a:lnSpc>
                <a:spcPct val="150000"/>
              </a:lnSpc>
              <a:buFont typeface="Arial" panose="020B0604020202020204" pitchFamily="34" charset="0"/>
              <a:buChar char="•"/>
            </a:pPr>
            <a:r>
              <a:rPr lang="fr-CH" dirty="0"/>
              <a:t>Début de la mise à jour des aides à l'exécution prévu pour le premier trimestre 2026</a:t>
            </a:r>
            <a:br>
              <a:rPr lang="de-CH" dirty="0"/>
            </a:br>
            <a:endParaRPr lang="de-CH" dirty="0"/>
          </a:p>
        </p:txBody>
      </p:sp>
    </p:spTree>
    <p:extLst>
      <p:ext uri="{BB962C8B-B14F-4D97-AF65-F5344CB8AC3E}">
        <p14:creationId xmlns:p14="http://schemas.microsoft.com/office/powerpoint/2010/main" val="1902736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15680" y="2708920"/>
            <a:ext cx="6048672" cy="989013"/>
          </a:xfrm>
        </p:spPr>
        <p:txBody>
          <a:bodyPr/>
          <a:lstStyle/>
          <a:p>
            <a:pPr algn="ctr"/>
            <a:r>
              <a:rPr lang="de-CH" sz="3600" dirty="0" err="1"/>
              <a:t>Perspectives</a:t>
            </a:r>
            <a:r>
              <a:rPr lang="de-CH" sz="3600" dirty="0"/>
              <a:t> </a:t>
            </a:r>
            <a:r>
              <a:rPr lang="de-CH" sz="3600" dirty="0" err="1"/>
              <a:t>sur</a:t>
            </a:r>
            <a:r>
              <a:rPr lang="de-CH" sz="3600" dirty="0"/>
              <a:t> </a:t>
            </a:r>
            <a:r>
              <a:rPr lang="de-CH" sz="3600" dirty="0" err="1"/>
              <a:t>les</a:t>
            </a:r>
            <a:r>
              <a:rPr lang="de-CH" sz="3600" dirty="0"/>
              <a:t> PFAS</a:t>
            </a:r>
          </a:p>
        </p:txBody>
      </p:sp>
    </p:spTree>
    <p:extLst>
      <p:ext uri="{BB962C8B-B14F-4D97-AF65-F5344CB8AC3E}">
        <p14:creationId xmlns:p14="http://schemas.microsoft.com/office/powerpoint/2010/main" val="2027618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06F20-9066-7B52-FC5C-EF697F86E55A}"/>
            </a:ext>
          </a:extLst>
        </p:cNvPr>
        <p:cNvGrpSpPr/>
        <p:nvPr/>
      </p:nvGrpSpPr>
      <p:grpSpPr>
        <a:xfrm>
          <a:off x="0" y="0"/>
          <a:ext cx="0" cy="0"/>
          <a:chOff x="0" y="0"/>
          <a:chExt cx="0" cy="0"/>
        </a:xfrm>
      </p:grpSpPr>
      <p:pic>
        <p:nvPicPr>
          <p:cNvPr id="7" name="Grafik 6">
            <a:extLst>
              <a:ext uri="{FF2B5EF4-FFF2-40B4-BE49-F238E27FC236}">
                <a16:creationId xmlns:a16="http://schemas.microsoft.com/office/drawing/2014/main" id="{2A62E027-8B3F-E3B1-ED50-8EA57C263DBC}"/>
              </a:ext>
            </a:extLst>
          </p:cNvPr>
          <p:cNvPicPr>
            <a:picLocks noChangeAspect="1"/>
          </p:cNvPicPr>
          <p:nvPr/>
        </p:nvPicPr>
        <p:blipFill>
          <a:blip r:embed="rId3" cstate="print">
            <a:extLst>
              <a:ext uri="{28A0092B-C50C-407E-A947-70E740481C1C}">
                <a14:useLocalDpi xmlns:a14="http://schemas.microsoft.com/office/drawing/2010/main" val="0"/>
              </a:ext>
            </a:extLst>
          </a:blip>
          <a:srcRect b="22848"/>
          <a:stretch/>
        </p:blipFill>
        <p:spPr>
          <a:xfrm>
            <a:off x="6744072" y="2881291"/>
            <a:ext cx="5256584" cy="3500037"/>
          </a:xfrm>
          <a:prstGeom prst="rect">
            <a:avLst/>
          </a:prstGeom>
        </p:spPr>
      </p:pic>
      <p:sp>
        <p:nvSpPr>
          <p:cNvPr id="2" name="Titel 1">
            <a:extLst>
              <a:ext uri="{FF2B5EF4-FFF2-40B4-BE49-F238E27FC236}">
                <a16:creationId xmlns:a16="http://schemas.microsoft.com/office/drawing/2014/main" id="{CF750EDB-60E7-F421-045F-F8949A1F94ED}"/>
              </a:ext>
            </a:extLst>
          </p:cNvPr>
          <p:cNvSpPr>
            <a:spLocks noGrp="1"/>
          </p:cNvSpPr>
          <p:nvPr>
            <p:ph type="title"/>
          </p:nvPr>
        </p:nvSpPr>
        <p:spPr>
          <a:xfrm>
            <a:off x="1055440" y="332802"/>
            <a:ext cx="9948333" cy="989013"/>
          </a:xfrm>
        </p:spPr>
        <p:txBody>
          <a:bodyPr/>
          <a:lstStyle/>
          <a:p>
            <a:r>
              <a:rPr lang="de-CH" sz="2800" dirty="0"/>
              <a:t>Droit </a:t>
            </a:r>
            <a:r>
              <a:rPr lang="de-CH" sz="2800" dirty="0" err="1"/>
              <a:t>européen</a:t>
            </a:r>
            <a:endParaRPr lang="de-CH" sz="2800" dirty="0"/>
          </a:p>
        </p:txBody>
      </p:sp>
      <p:sp>
        <p:nvSpPr>
          <p:cNvPr id="5" name="Textfeld 4">
            <a:extLst>
              <a:ext uri="{FF2B5EF4-FFF2-40B4-BE49-F238E27FC236}">
                <a16:creationId xmlns:a16="http://schemas.microsoft.com/office/drawing/2014/main" id="{90CA6F19-0184-84CC-094C-1EEEC709E08B}"/>
              </a:ext>
            </a:extLst>
          </p:cNvPr>
          <p:cNvSpPr txBox="1"/>
          <p:nvPr/>
        </p:nvSpPr>
        <p:spPr>
          <a:xfrm>
            <a:off x="983432" y="908720"/>
            <a:ext cx="8496944" cy="4455835"/>
          </a:xfrm>
          <a:prstGeom prst="rect">
            <a:avLst/>
          </a:prstGeom>
          <a:noFill/>
        </p:spPr>
        <p:txBody>
          <a:bodyPr wrap="square" rtlCol="0">
            <a:spAutoFit/>
          </a:bodyPr>
          <a:lstStyle/>
          <a:p>
            <a:pPr marL="358775" lvl="1" indent="-342900">
              <a:lnSpc>
                <a:spcPct val="150000"/>
              </a:lnSpc>
              <a:buFont typeface="Arial" panose="020B0604020202020204" pitchFamily="34" charset="0"/>
              <a:buChar char="•"/>
              <a:defRPr/>
            </a:pPr>
            <a:r>
              <a:rPr lang="de-DE" altLang="de-DE" dirty="0">
                <a:cs typeface="Arial" panose="020B0604020202020204" pitchFamily="34" charset="0"/>
              </a:rPr>
              <a:t>Nouveau </a:t>
            </a:r>
            <a:r>
              <a:rPr lang="de-DE" altLang="de-DE" dirty="0" err="1">
                <a:cs typeface="Arial" panose="020B0604020202020204" pitchFamily="34" charset="0"/>
              </a:rPr>
              <a:t>règlement</a:t>
            </a:r>
            <a:r>
              <a:rPr lang="de-DE" altLang="de-DE" dirty="0">
                <a:cs typeface="Arial" panose="020B0604020202020204" pitchFamily="34" charset="0"/>
              </a:rPr>
              <a:t> F-Gaz (</a:t>
            </a:r>
            <a:r>
              <a:rPr lang="de-DE" altLang="de-DE" dirty="0" err="1">
                <a:cs typeface="Arial" panose="020B0604020202020204" pitchFamily="34" charset="0"/>
              </a:rPr>
              <a:t>février</a:t>
            </a:r>
            <a:r>
              <a:rPr lang="de-DE" altLang="de-DE" dirty="0">
                <a:cs typeface="Arial" panose="020B0604020202020204" pitchFamily="34" charset="0"/>
              </a:rPr>
              <a:t> 2024)</a:t>
            </a:r>
            <a:r>
              <a:rPr lang="de-DE" altLang="de-DE" baseline="-25000" dirty="0">
                <a:cs typeface="Arial" panose="020B0604020202020204" pitchFamily="34" charset="0"/>
              </a:rPr>
              <a:t> </a:t>
            </a:r>
          </a:p>
          <a:p>
            <a:pPr marL="358775" lvl="1" indent="-342900">
              <a:lnSpc>
                <a:spcPct val="150000"/>
              </a:lnSpc>
              <a:buFont typeface="Arial" panose="020B0604020202020204" pitchFamily="34" charset="0"/>
              <a:buChar char="•"/>
              <a:defRPr/>
            </a:pPr>
            <a:r>
              <a:rPr lang="fr-CH" dirty="0"/>
              <a:t>Proposition de restrictions des PFAS dans l’UE</a:t>
            </a:r>
            <a:r>
              <a:rPr lang="de-DE" altLang="de-DE" dirty="0">
                <a:cs typeface="Arial" panose="020B0604020202020204" pitchFamily="34" charset="0"/>
              </a:rPr>
              <a:t>        </a:t>
            </a:r>
          </a:p>
          <a:p>
            <a:pPr marL="815975" lvl="2" indent="-342900">
              <a:lnSpc>
                <a:spcPct val="150000"/>
              </a:lnSpc>
              <a:buFont typeface="Arial" panose="020B0604020202020204" pitchFamily="34" charset="0"/>
              <a:buChar char="•"/>
              <a:defRPr/>
            </a:pPr>
            <a:r>
              <a:rPr lang="fr-CH" altLang="de-DE" dirty="0">
                <a:cs typeface="Arial" panose="020B0604020202020204" pitchFamily="34" charset="0"/>
              </a:rPr>
              <a:t>L'évaluation socio-économique devrait être publiée en mars 2026</a:t>
            </a:r>
            <a:endParaRPr lang="de-DE" altLang="de-DE" dirty="0">
              <a:cs typeface="Arial" panose="020B0604020202020204" pitchFamily="34" charset="0"/>
            </a:endParaRPr>
          </a:p>
          <a:p>
            <a:pPr marL="815975" lvl="2" indent="-342900">
              <a:lnSpc>
                <a:spcPct val="150000"/>
              </a:lnSpc>
              <a:buFont typeface="Arial" panose="020B0604020202020204" pitchFamily="34" charset="0"/>
              <a:buChar char="•"/>
              <a:defRPr/>
            </a:pPr>
            <a:r>
              <a:rPr lang="fr-CH" altLang="de-DE" dirty="0">
                <a:cs typeface="Arial" panose="020B0604020202020204" pitchFamily="34" charset="0"/>
              </a:rPr>
              <a:t>Nouvelle version en 2026</a:t>
            </a:r>
            <a:endParaRPr lang="de-CH" altLang="de-DE" dirty="0">
              <a:cs typeface="Arial" panose="020B0604020202020204" pitchFamily="34" charset="0"/>
            </a:endParaRPr>
          </a:p>
          <a:p>
            <a:pPr marL="15875" lvl="1">
              <a:lnSpc>
                <a:spcPct val="150000"/>
              </a:lnSpc>
              <a:defRPr/>
            </a:pPr>
            <a:r>
              <a:rPr lang="fr-CH" altLang="de-DE" dirty="0">
                <a:cs typeface="Arial" panose="020B0604020202020204" pitchFamily="34" charset="0"/>
              </a:rPr>
              <a:t>Les deux prennent en compte la problématique </a:t>
            </a:r>
          </a:p>
          <a:p>
            <a:pPr marL="15875" lvl="1">
              <a:lnSpc>
                <a:spcPct val="150000"/>
              </a:lnSpc>
              <a:defRPr/>
            </a:pPr>
            <a:r>
              <a:rPr lang="fr-CH" altLang="de-DE" dirty="0">
                <a:cs typeface="Arial" panose="020B0604020202020204" pitchFamily="34" charset="0"/>
              </a:rPr>
              <a:t>des fluides frigorigènes HFO qui se </a:t>
            </a:r>
          </a:p>
          <a:p>
            <a:pPr marL="15875" lvl="1">
              <a:lnSpc>
                <a:spcPct val="150000"/>
              </a:lnSpc>
              <a:defRPr/>
            </a:pPr>
            <a:r>
              <a:rPr lang="fr-CH" altLang="de-DE" dirty="0">
                <a:cs typeface="Arial" panose="020B0604020202020204" pitchFamily="34" charset="0"/>
              </a:rPr>
              <a:t>dégradent en </a:t>
            </a:r>
            <a:r>
              <a:rPr lang="fr-CH" altLang="de-DE" dirty="0" err="1">
                <a:cs typeface="Arial" panose="020B0604020202020204" pitchFamily="34" charset="0"/>
              </a:rPr>
              <a:t>trifluoroacétate</a:t>
            </a:r>
            <a:r>
              <a:rPr lang="fr-CH" altLang="de-DE" dirty="0">
                <a:cs typeface="Arial" panose="020B0604020202020204" pitchFamily="34" charset="0"/>
              </a:rPr>
              <a:t> (TFA)</a:t>
            </a:r>
            <a:endParaRPr lang="de-DE" altLang="de-DE" dirty="0">
              <a:cs typeface="Arial" panose="020B0604020202020204" pitchFamily="34" charset="0"/>
            </a:endParaRPr>
          </a:p>
        </p:txBody>
      </p:sp>
      <p:pic>
        <p:nvPicPr>
          <p:cNvPr id="8" name="Grafik 7">
            <a:extLst>
              <a:ext uri="{FF2B5EF4-FFF2-40B4-BE49-F238E27FC236}">
                <a16:creationId xmlns:a16="http://schemas.microsoft.com/office/drawing/2014/main" id="{A4718C86-7CD2-5706-46EA-5B0317E06B99}"/>
              </a:ext>
            </a:extLst>
          </p:cNvPr>
          <p:cNvPicPr>
            <a:picLocks noChangeAspect="1"/>
          </p:cNvPicPr>
          <p:nvPr/>
        </p:nvPicPr>
        <p:blipFill>
          <a:blip r:embed="rId4" cstate="print">
            <a:extLst>
              <a:ext uri="{28A0092B-C50C-407E-A947-70E740481C1C}">
                <a14:useLocalDpi xmlns:a14="http://schemas.microsoft.com/office/drawing/2010/main" val="0"/>
              </a:ext>
            </a:extLst>
          </a:blip>
          <a:srcRect t="76065"/>
          <a:stretch/>
        </p:blipFill>
        <p:spPr>
          <a:xfrm>
            <a:off x="1377283" y="5437696"/>
            <a:ext cx="4010322" cy="828404"/>
          </a:xfrm>
          <a:prstGeom prst="rect">
            <a:avLst/>
          </a:prstGeom>
        </p:spPr>
      </p:pic>
      <p:pic>
        <p:nvPicPr>
          <p:cNvPr id="9" name="Grafik 8">
            <a:extLst>
              <a:ext uri="{FF2B5EF4-FFF2-40B4-BE49-F238E27FC236}">
                <a16:creationId xmlns:a16="http://schemas.microsoft.com/office/drawing/2014/main" id="{DCEF34DC-24AE-F993-1A8C-F723601357CA}"/>
              </a:ext>
            </a:extLst>
          </p:cNvPr>
          <p:cNvPicPr>
            <a:picLocks noChangeAspect="1"/>
          </p:cNvPicPr>
          <p:nvPr/>
        </p:nvPicPr>
        <p:blipFill>
          <a:blip r:embed="rId5"/>
          <a:stretch>
            <a:fillRect/>
          </a:stretch>
        </p:blipFill>
        <p:spPr>
          <a:xfrm>
            <a:off x="8940316" y="116632"/>
            <a:ext cx="2612597" cy="2776499"/>
          </a:xfrm>
          <a:prstGeom prst="rect">
            <a:avLst/>
          </a:prstGeom>
        </p:spPr>
      </p:pic>
    </p:spTree>
    <p:extLst>
      <p:ext uri="{BB962C8B-B14F-4D97-AF65-F5344CB8AC3E}">
        <p14:creationId xmlns:p14="http://schemas.microsoft.com/office/powerpoint/2010/main" val="58102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1">
            <a:extLst>
              <a:ext uri="{FF2B5EF4-FFF2-40B4-BE49-F238E27FC236}">
                <a16:creationId xmlns:a16="http://schemas.microsoft.com/office/drawing/2014/main" id="{76A0CA52-CCC8-430F-BAD7-24813EDEAE9D}"/>
              </a:ext>
            </a:extLst>
          </p:cNvPr>
          <p:cNvSpPr txBox="1">
            <a:spLocks/>
          </p:cNvSpPr>
          <p:nvPr/>
        </p:nvSpPr>
        <p:spPr>
          <a:xfrm>
            <a:off x="911424" y="980728"/>
            <a:ext cx="9084431" cy="5256584"/>
          </a:xfrm>
          <a:prstGeom prst="rect">
            <a:avLst/>
          </a:prstGeom>
        </p:spPr>
        <p:txBody>
          <a:bodyPr/>
          <a:lstStyle>
            <a:lvl1pPr marL="342900" indent="-342900" algn="l" rtl="0" fontAlgn="base">
              <a:spcBef>
                <a:spcPct val="20000"/>
              </a:spcBef>
              <a:spcAft>
                <a:spcPct val="0"/>
              </a:spcAft>
              <a:buFont typeface="Wingdings" panose="05000000000000000000" pitchFamily="2" charset="2"/>
              <a:buChar char="§"/>
              <a:defRPr sz="2400" kern="1200">
                <a:solidFill>
                  <a:schemeClr val="tx1"/>
                </a:solidFill>
                <a:latin typeface="+mn-lt"/>
                <a:ea typeface="+mn-ea"/>
                <a:cs typeface="+mn-cs"/>
              </a:defRPr>
            </a:lvl1pPr>
            <a:lvl2pPr marL="742950" indent="-285750" algn="l" rtl="0" fontAlgn="base">
              <a:spcBef>
                <a:spcPct val="20000"/>
              </a:spcBef>
              <a:spcAft>
                <a:spcPct val="0"/>
              </a:spcAft>
              <a:buClrTx/>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Tx/>
              <a:buFont typeface="Symbol" panose="05050102010706020507" pitchFamily="18" charset="2"/>
              <a:buChar char="-"/>
              <a:defRPr sz="2400" kern="1200">
                <a:solidFill>
                  <a:schemeClr val="tx1"/>
                </a:solidFill>
                <a:latin typeface="+mn-lt"/>
                <a:ea typeface="+mn-ea"/>
                <a:cs typeface="+mn-cs"/>
              </a:defRPr>
            </a:lvl3pPr>
            <a:lvl4pPr marL="1600200" indent="-228600" algn="l" rtl="0" fontAlgn="base">
              <a:spcBef>
                <a:spcPct val="20000"/>
              </a:spcBef>
              <a:spcAft>
                <a:spcPct val="0"/>
              </a:spcAft>
              <a:buClr>
                <a:srgbClr val="C0C0C0"/>
              </a:buClr>
              <a:buChar char="•"/>
              <a:defRPr sz="2400" kern="1200">
                <a:solidFill>
                  <a:schemeClr val="tx1"/>
                </a:solidFill>
                <a:latin typeface="+mn-lt"/>
                <a:ea typeface="+mn-ea"/>
                <a:cs typeface="+mn-cs"/>
              </a:defRPr>
            </a:lvl4pPr>
            <a:lvl5pPr marL="2057400" indent="-228600" algn="l" rtl="0" fontAlgn="base">
              <a:spcBef>
                <a:spcPct val="20000"/>
              </a:spcBef>
              <a:spcAft>
                <a:spcPct val="0"/>
              </a:spcAft>
              <a:buClr>
                <a:srgbClr val="DDDDDD"/>
              </a:buClr>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spcAft>
                <a:spcPts val="1200"/>
              </a:spcAft>
              <a:buFont typeface="Arial" panose="020B0604020202020204" pitchFamily="34" charset="0"/>
              <a:buChar char="•"/>
            </a:pPr>
            <a:r>
              <a:rPr lang="de-CH" dirty="0" err="1"/>
              <a:t>Introduction</a:t>
            </a:r>
            <a:endParaRPr lang="de-CH" dirty="0"/>
          </a:p>
          <a:p>
            <a:pPr eaLnBrk="1" hangingPunct="1">
              <a:spcAft>
                <a:spcPts val="1200"/>
              </a:spcAft>
              <a:buFont typeface="Arial" panose="020B0604020202020204" pitchFamily="34" charset="0"/>
              <a:buChar char="•"/>
            </a:pPr>
            <a:r>
              <a:rPr lang="de-CH" dirty="0" err="1"/>
              <a:t>Révision</a:t>
            </a:r>
            <a:r>
              <a:rPr lang="de-CH" dirty="0"/>
              <a:t> des </a:t>
            </a:r>
            <a:r>
              <a:rPr lang="de-CH" dirty="0" err="1"/>
              <a:t>réglementations</a:t>
            </a:r>
            <a:r>
              <a:rPr lang="de-CH" dirty="0"/>
              <a:t> </a:t>
            </a:r>
            <a:r>
              <a:rPr lang="de-CH" dirty="0" err="1"/>
              <a:t>sur</a:t>
            </a:r>
            <a:r>
              <a:rPr lang="de-CH" dirty="0"/>
              <a:t> </a:t>
            </a:r>
            <a:r>
              <a:rPr lang="de-CH" dirty="0" err="1"/>
              <a:t>les</a:t>
            </a:r>
            <a:r>
              <a:rPr lang="de-CH" dirty="0"/>
              <a:t> fluides </a:t>
            </a:r>
            <a:r>
              <a:rPr lang="de-CH" dirty="0" err="1"/>
              <a:t>frigorigènes</a:t>
            </a:r>
            <a:endParaRPr lang="de-CH" dirty="0"/>
          </a:p>
          <a:p>
            <a:pPr eaLnBrk="1" hangingPunct="1">
              <a:spcAft>
                <a:spcPts val="1200"/>
              </a:spcAft>
              <a:buFont typeface="Arial" panose="020B0604020202020204" pitchFamily="34" charset="0"/>
              <a:buChar char="•"/>
            </a:pPr>
            <a:r>
              <a:rPr lang="de-CH" dirty="0" err="1"/>
              <a:t>Implication</a:t>
            </a:r>
            <a:r>
              <a:rPr lang="de-CH" dirty="0"/>
              <a:t> </a:t>
            </a:r>
            <a:r>
              <a:rPr lang="de-CH" dirty="0" err="1"/>
              <a:t>actuelle</a:t>
            </a:r>
            <a:r>
              <a:rPr lang="de-CH" dirty="0"/>
              <a:t> et </a:t>
            </a:r>
            <a:r>
              <a:rPr lang="de-CH" dirty="0" err="1"/>
              <a:t>future</a:t>
            </a:r>
            <a:r>
              <a:rPr lang="de-CH" dirty="0"/>
              <a:t> de la </a:t>
            </a:r>
            <a:r>
              <a:rPr lang="de-CH" dirty="0" err="1"/>
              <a:t>branche</a:t>
            </a:r>
            <a:r>
              <a:rPr lang="de-CH" dirty="0"/>
              <a:t> et des </a:t>
            </a:r>
            <a:r>
              <a:rPr lang="de-CH" dirty="0" err="1"/>
              <a:t>autorités</a:t>
            </a:r>
            <a:r>
              <a:rPr lang="de-CH" dirty="0"/>
              <a:t> </a:t>
            </a:r>
            <a:r>
              <a:rPr lang="de-CH" dirty="0" err="1"/>
              <a:t>cantonales</a:t>
            </a:r>
            <a:r>
              <a:rPr lang="de-CH" dirty="0"/>
              <a:t> </a:t>
            </a:r>
            <a:r>
              <a:rPr lang="de-CH" dirty="0" err="1"/>
              <a:t>d’exécution</a:t>
            </a:r>
            <a:endParaRPr lang="de-CH" dirty="0"/>
          </a:p>
          <a:p>
            <a:pPr eaLnBrk="1" hangingPunct="1">
              <a:spcAft>
                <a:spcPts val="1200"/>
              </a:spcAft>
              <a:buFont typeface="Arial" panose="020B0604020202020204" pitchFamily="34" charset="0"/>
              <a:buChar char="•"/>
            </a:pPr>
            <a:r>
              <a:rPr lang="de-CH" dirty="0" err="1"/>
              <a:t>Perspectives</a:t>
            </a:r>
            <a:r>
              <a:rPr lang="de-CH" dirty="0"/>
              <a:t> </a:t>
            </a:r>
            <a:r>
              <a:rPr lang="de-CH" dirty="0" err="1"/>
              <a:t>sur</a:t>
            </a:r>
            <a:r>
              <a:rPr lang="de-CH" dirty="0"/>
              <a:t> </a:t>
            </a:r>
            <a:r>
              <a:rPr lang="de-CH" dirty="0" err="1"/>
              <a:t>les</a:t>
            </a:r>
            <a:r>
              <a:rPr lang="de-CH" dirty="0"/>
              <a:t> PFAS</a:t>
            </a:r>
          </a:p>
          <a:p>
            <a:pPr eaLnBrk="1" hangingPunct="1">
              <a:spcAft>
                <a:spcPts val="1200"/>
              </a:spcAft>
              <a:buFont typeface="Arial" panose="020B0604020202020204" pitchFamily="34" charset="0"/>
              <a:buChar char="•"/>
            </a:pPr>
            <a:r>
              <a:rPr lang="de-CH" dirty="0"/>
              <a:t>Questions/</a:t>
            </a:r>
            <a:r>
              <a:rPr lang="de-CH" dirty="0" err="1"/>
              <a:t>discussions</a:t>
            </a:r>
            <a:endParaRPr lang="de-CH" dirty="0"/>
          </a:p>
        </p:txBody>
      </p:sp>
      <p:sp>
        <p:nvSpPr>
          <p:cNvPr id="4" name="Titel 1">
            <a:extLst>
              <a:ext uri="{FF2B5EF4-FFF2-40B4-BE49-F238E27FC236}">
                <a16:creationId xmlns:a16="http://schemas.microsoft.com/office/drawing/2014/main" id="{CC9C5D65-DD6B-4E39-95E0-95EFF0BFC27A}"/>
              </a:ext>
            </a:extLst>
          </p:cNvPr>
          <p:cNvSpPr>
            <a:spLocks noGrp="1"/>
          </p:cNvSpPr>
          <p:nvPr>
            <p:ph type="title"/>
          </p:nvPr>
        </p:nvSpPr>
        <p:spPr>
          <a:xfrm>
            <a:off x="1055440" y="271842"/>
            <a:ext cx="9948333" cy="989013"/>
          </a:xfrm>
        </p:spPr>
        <p:txBody>
          <a:bodyPr/>
          <a:lstStyle/>
          <a:p>
            <a:pPr algn="ctr"/>
            <a:r>
              <a:rPr lang="de-CH" sz="2800" dirty="0" err="1"/>
              <a:t>Contenu</a:t>
            </a:r>
            <a:endParaRPr lang="de-CH" sz="2800" dirty="0"/>
          </a:p>
        </p:txBody>
      </p:sp>
    </p:spTree>
    <p:extLst>
      <p:ext uri="{BB962C8B-B14F-4D97-AF65-F5344CB8AC3E}">
        <p14:creationId xmlns:p14="http://schemas.microsoft.com/office/powerpoint/2010/main" val="1609254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3833361" y="5517232"/>
            <a:ext cx="4350871" cy="461665"/>
          </a:xfrm>
          <a:prstGeom prst="rect">
            <a:avLst/>
          </a:prstGeom>
          <a:noFill/>
        </p:spPr>
        <p:txBody>
          <a:bodyPr wrap="none" rtlCol="0">
            <a:spAutoFit/>
          </a:bodyPr>
          <a:lstStyle/>
          <a:p>
            <a:r>
              <a:rPr lang="de-CH" dirty="0"/>
              <a:t>loic.schmidely@bafu.admin.ch</a:t>
            </a:r>
          </a:p>
        </p:txBody>
      </p:sp>
      <p:pic>
        <p:nvPicPr>
          <p:cNvPr id="7" name="Grafik 1">
            <a:extLst>
              <a:ext uri="{FF2B5EF4-FFF2-40B4-BE49-F238E27FC236}">
                <a16:creationId xmlns:a16="http://schemas.microsoft.com/office/drawing/2014/main" id="{207F2684-74A6-4689-927D-5271933FE03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75721" y="1800099"/>
            <a:ext cx="4544170" cy="3139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feld 7">
            <a:extLst>
              <a:ext uri="{FF2B5EF4-FFF2-40B4-BE49-F238E27FC236}">
                <a16:creationId xmlns:a16="http://schemas.microsoft.com/office/drawing/2014/main" id="{F29F03EA-4009-43E0-B865-68969C141DA9}"/>
              </a:ext>
            </a:extLst>
          </p:cNvPr>
          <p:cNvSpPr txBox="1"/>
          <p:nvPr/>
        </p:nvSpPr>
        <p:spPr>
          <a:xfrm rot="1146326">
            <a:off x="4434287" y="982390"/>
            <a:ext cx="385042" cy="523220"/>
          </a:xfrm>
          <a:prstGeom prst="rect">
            <a:avLst/>
          </a:prstGeom>
          <a:noFill/>
        </p:spPr>
        <p:txBody>
          <a:bodyPr wrap="none">
            <a:spAutoFit/>
          </a:bodyPr>
          <a:lstStyle/>
          <a:p>
            <a:pPr>
              <a:defRPr/>
            </a:pPr>
            <a:r>
              <a:rPr lang="de-CH" sz="2800" dirty="0">
                <a:solidFill>
                  <a:srgbClr val="0070C0"/>
                </a:solidFill>
                <a:latin typeface="+mj-lt"/>
              </a:rPr>
              <a:t>?</a:t>
            </a:r>
          </a:p>
        </p:txBody>
      </p:sp>
      <p:sp>
        <p:nvSpPr>
          <p:cNvPr id="9" name="Textfeld 8">
            <a:extLst>
              <a:ext uri="{FF2B5EF4-FFF2-40B4-BE49-F238E27FC236}">
                <a16:creationId xmlns:a16="http://schemas.microsoft.com/office/drawing/2014/main" id="{564CAB6D-5734-4AB2-A7F4-F80EE949C90E}"/>
              </a:ext>
            </a:extLst>
          </p:cNvPr>
          <p:cNvSpPr txBox="1"/>
          <p:nvPr/>
        </p:nvSpPr>
        <p:spPr>
          <a:xfrm rot="19424726">
            <a:off x="4701268" y="1292022"/>
            <a:ext cx="385042" cy="523220"/>
          </a:xfrm>
          <a:prstGeom prst="rect">
            <a:avLst/>
          </a:prstGeom>
          <a:noFill/>
        </p:spPr>
        <p:txBody>
          <a:bodyPr wrap="none">
            <a:spAutoFit/>
          </a:bodyPr>
          <a:lstStyle/>
          <a:p>
            <a:pPr>
              <a:defRPr/>
            </a:pPr>
            <a:r>
              <a:rPr lang="de-CH" sz="2800" dirty="0">
                <a:solidFill>
                  <a:srgbClr val="0070C0"/>
                </a:solidFill>
                <a:latin typeface="+mj-lt"/>
              </a:rPr>
              <a:t>?</a:t>
            </a:r>
          </a:p>
        </p:txBody>
      </p:sp>
      <p:sp>
        <p:nvSpPr>
          <p:cNvPr id="10" name="Textfeld 9">
            <a:extLst>
              <a:ext uri="{FF2B5EF4-FFF2-40B4-BE49-F238E27FC236}">
                <a16:creationId xmlns:a16="http://schemas.microsoft.com/office/drawing/2014/main" id="{89C5DDC2-A3AB-42EC-AFA3-84B5FA72EB15}"/>
              </a:ext>
            </a:extLst>
          </p:cNvPr>
          <p:cNvSpPr txBox="1"/>
          <p:nvPr/>
        </p:nvSpPr>
        <p:spPr>
          <a:xfrm>
            <a:off x="4043683" y="1228988"/>
            <a:ext cx="385762" cy="522287"/>
          </a:xfrm>
          <a:prstGeom prst="rect">
            <a:avLst/>
          </a:prstGeom>
          <a:noFill/>
        </p:spPr>
        <p:txBody>
          <a:bodyPr wrap="none">
            <a:spAutoFit/>
          </a:bodyPr>
          <a:lstStyle/>
          <a:p>
            <a:pPr>
              <a:defRPr/>
            </a:pPr>
            <a:r>
              <a:rPr lang="de-CH" sz="2800" dirty="0">
                <a:solidFill>
                  <a:srgbClr val="0070C0"/>
                </a:solidFill>
                <a:latin typeface="+mj-lt"/>
              </a:rPr>
              <a:t>?</a:t>
            </a:r>
          </a:p>
        </p:txBody>
      </p:sp>
      <p:sp>
        <p:nvSpPr>
          <p:cNvPr id="12" name="Titel 1">
            <a:extLst>
              <a:ext uri="{FF2B5EF4-FFF2-40B4-BE49-F238E27FC236}">
                <a16:creationId xmlns:a16="http://schemas.microsoft.com/office/drawing/2014/main" id="{7DC4DD47-A962-4289-B67F-8906D2A0655B}"/>
              </a:ext>
            </a:extLst>
          </p:cNvPr>
          <p:cNvSpPr txBox="1">
            <a:spLocks/>
          </p:cNvSpPr>
          <p:nvPr/>
        </p:nvSpPr>
        <p:spPr>
          <a:xfrm>
            <a:off x="1127448" y="287553"/>
            <a:ext cx="10657184" cy="695380"/>
          </a:xfrm>
        </p:spPr>
        <p:txBody>
          <a:bodyPr/>
          <a:lstStyle>
            <a:lvl1pPr algn="l" rtl="0" eaLnBrk="1" fontAlgn="base" hangingPunct="1">
              <a:spcBef>
                <a:spcPct val="0"/>
              </a:spcBef>
              <a:spcAft>
                <a:spcPct val="0"/>
              </a:spcAft>
              <a:defRPr sz="2200" b="1">
                <a:solidFill>
                  <a:schemeClr val="tx2"/>
                </a:solidFill>
                <a:latin typeface="Calibri" pitchFamily="34" charset="0"/>
                <a:ea typeface="+mj-ea"/>
                <a:cs typeface="Calibri" pitchFamily="34" charset="0"/>
              </a:defRPr>
            </a:lvl1pPr>
            <a:lvl2pPr algn="l" rtl="0" eaLnBrk="1" fontAlgn="base" hangingPunct="1">
              <a:spcBef>
                <a:spcPct val="0"/>
              </a:spcBef>
              <a:spcAft>
                <a:spcPct val="0"/>
              </a:spcAft>
              <a:defRPr sz="2400" b="1">
                <a:solidFill>
                  <a:schemeClr val="tx2"/>
                </a:solidFill>
                <a:latin typeface="Arial" pitchFamily="34" charset="0"/>
              </a:defRPr>
            </a:lvl2pPr>
            <a:lvl3pPr algn="l" rtl="0" eaLnBrk="1" fontAlgn="base" hangingPunct="1">
              <a:spcBef>
                <a:spcPct val="0"/>
              </a:spcBef>
              <a:spcAft>
                <a:spcPct val="0"/>
              </a:spcAft>
              <a:defRPr sz="2400" b="1">
                <a:solidFill>
                  <a:schemeClr val="tx2"/>
                </a:solidFill>
                <a:latin typeface="Arial" pitchFamily="34" charset="0"/>
              </a:defRPr>
            </a:lvl3pPr>
            <a:lvl4pPr algn="l" rtl="0" eaLnBrk="1" fontAlgn="base" hangingPunct="1">
              <a:spcBef>
                <a:spcPct val="0"/>
              </a:spcBef>
              <a:spcAft>
                <a:spcPct val="0"/>
              </a:spcAft>
              <a:defRPr sz="2400" b="1">
                <a:solidFill>
                  <a:schemeClr val="tx2"/>
                </a:solidFill>
                <a:latin typeface="Arial" pitchFamily="34" charset="0"/>
              </a:defRPr>
            </a:lvl4pPr>
            <a:lvl5pPr algn="l" rtl="0" eaLnBrk="1" fontAlgn="base" hangingPunct="1">
              <a:spcBef>
                <a:spcPct val="0"/>
              </a:spcBef>
              <a:spcAft>
                <a:spcPct val="0"/>
              </a:spcAft>
              <a:defRPr sz="2400" b="1">
                <a:solidFill>
                  <a:schemeClr val="tx2"/>
                </a:solidFill>
                <a:latin typeface="Arial" pitchFamily="34" charset="0"/>
              </a:defRPr>
            </a:lvl5pPr>
            <a:lvl6pPr marL="457200" algn="l" rtl="0" eaLnBrk="1" fontAlgn="base" hangingPunct="1">
              <a:spcBef>
                <a:spcPct val="0"/>
              </a:spcBef>
              <a:spcAft>
                <a:spcPct val="0"/>
              </a:spcAft>
              <a:defRPr sz="2400" b="1">
                <a:solidFill>
                  <a:schemeClr val="tx2"/>
                </a:solidFill>
                <a:latin typeface="Arial" pitchFamily="34" charset="0"/>
              </a:defRPr>
            </a:lvl6pPr>
            <a:lvl7pPr marL="914400" algn="l" rtl="0" eaLnBrk="1" fontAlgn="base" hangingPunct="1">
              <a:spcBef>
                <a:spcPct val="0"/>
              </a:spcBef>
              <a:spcAft>
                <a:spcPct val="0"/>
              </a:spcAft>
              <a:defRPr sz="2400" b="1">
                <a:solidFill>
                  <a:schemeClr val="tx2"/>
                </a:solidFill>
                <a:latin typeface="Arial" pitchFamily="34" charset="0"/>
              </a:defRPr>
            </a:lvl7pPr>
            <a:lvl8pPr marL="1371600" algn="l" rtl="0" eaLnBrk="1" fontAlgn="base" hangingPunct="1">
              <a:spcBef>
                <a:spcPct val="0"/>
              </a:spcBef>
              <a:spcAft>
                <a:spcPct val="0"/>
              </a:spcAft>
              <a:defRPr sz="2400" b="1">
                <a:solidFill>
                  <a:schemeClr val="tx2"/>
                </a:solidFill>
                <a:latin typeface="Arial" pitchFamily="34" charset="0"/>
              </a:defRPr>
            </a:lvl8pPr>
            <a:lvl9pPr marL="1828800" algn="l" rtl="0" eaLnBrk="1" fontAlgn="base" hangingPunct="1">
              <a:spcBef>
                <a:spcPct val="0"/>
              </a:spcBef>
              <a:spcAft>
                <a:spcPct val="0"/>
              </a:spcAft>
              <a:defRPr sz="2400" b="1">
                <a:solidFill>
                  <a:schemeClr val="tx2"/>
                </a:solidFill>
                <a:latin typeface="Arial" pitchFamily="34" charset="0"/>
              </a:defRPr>
            </a:lvl9pPr>
          </a:lstStyle>
          <a:p>
            <a:pPr algn="ctr"/>
            <a:r>
              <a:rPr lang="de-DE" sz="3200" kern="0" dirty="0">
                <a:solidFill>
                  <a:schemeClr val="tx1"/>
                </a:solidFill>
              </a:rPr>
              <a:t>Questions?</a:t>
            </a:r>
          </a:p>
        </p:txBody>
      </p:sp>
    </p:spTree>
    <p:extLst>
      <p:ext uri="{BB962C8B-B14F-4D97-AF65-F5344CB8AC3E}">
        <p14:creationId xmlns:p14="http://schemas.microsoft.com/office/powerpoint/2010/main" val="1874022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27448" y="321710"/>
            <a:ext cx="10225136" cy="576809"/>
          </a:xfrm>
        </p:spPr>
        <p:txBody>
          <a:bodyPr/>
          <a:lstStyle/>
          <a:p>
            <a:pPr algn="ctr"/>
            <a:r>
              <a:rPr lang="de-CH" sz="2800" dirty="0" err="1"/>
              <a:t>Introduction</a:t>
            </a:r>
            <a:endParaRPr lang="de-CH" sz="2800" dirty="0"/>
          </a:p>
        </p:txBody>
      </p:sp>
      <p:sp>
        <p:nvSpPr>
          <p:cNvPr id="11" name="Textfeld 10"/>
          <p:cNvSpPr txBox="1"/>
          <p:nvPr/>
        </p:nvSpPr>
        <p:spPr>
          <a:xfrm>
            <a:off x="1610615" y="1608470"/>
            <a:ext cx="8986796" cy="1200329"/>
          </a:xfrm>
          <a:prstGeom prst="rect">
            <a:avLst/>
          </a:prstGeom>
          <a:noFill/>
        </p:spPr>
        <p:txBody>
          <a:bodyPr wrap="square" rtlCol="0">
            <a:spAutoFit/>
          </a:bodyPr>
          <a:lstStyle/>
          <a:p>
            <a:pPr marL="358775" lvl="1" indent="-342900">
              <a:buFont typeface="Arial" panose="020B0604020202020204" pitchFamily="34" charset="0"/>
              <a:buChar char="•"/>
              <a:defRPr/>
            </a:pPr>
            <a:r>
              <a:rPr lang="de-DE" altLang="de-DE" dirty="0" err="1">
                <a:cs typeface="Arial" panose="020B0604020202020204" pitchFamily="34" charset="0"/>
              </a:rPr>
              <a:t>couche</a:t>
            </a:r>
            <a:r>
              <a:rPr lang="de-DE" altLang="de-DE" dirty="0">
                <a:cs typeface="Arial" panose="020B0604020202020204" pitchFamily="34" charset="0"/>
              </a:rPr>
              <a:t> </a:t>
            </a:r>
            <a:r>
              <a:rPr lang="de-DE" altLang="de-DE" dirty="0" err="1">
                <a:cs typeface="Arial" panose="020B0604020202020204" pitchFamily="34" charset="0"/>
              </a:rPr>
              <a:t>d‘ozone</a:t>
            </a:r>
            <a:endParaRPr lang="de-DE" altLang="de-DE" dirty="0">
              <a:cs typeface="Arial" panose="020B0604020202020204" pitchFamily="34" charset="0"/>
            </a:endParaRPr>
          </a:p>
          <a:p>
            <a:pPr marL="358775" lvl="1" indent="-342900">
              <a:buFont typeface="Arial" panose="020B0604020202020204" pitchFamily="34" charset="0"/>
              <a:buChar char="•"/>
              <a:defRPr/>
            </a:pPr>
            <a:r>
              <a:rPr lang="de-DE" altLang="de-DE" dirty="0" err="1">
                <a:cs typeface="Arial" panose="020B0604020202020204" pitchFamily="34" charset="0"/>
              </a:rPr>
              <a:t>climat</a:t>
            </a:r>
            <a:endParaRPr lang="de-DE" altLang="de-DE" dirty="0">
              <a:cs typeface="Arial" panose="020B0604020202020204" pitchFamily="34" charset="0"/>
            </a:endParaRPr>
          </a:p>
          <a:p>
            <a:pPr marL="358775" lvl="1" indent="-342900">
              <a:buFont typeface="Arial" panose="020B0604020202020204" pitchFamily="34" charset="0"/>
              <a:buChar char="•"/>
              <a:defRPr/>
            </a:pPr>
            <a:r>
              <a:rPr lang="de-DE" altLang="de-DE" dirty="0" err="1">
                <a:cs typeface="Arial" panose="020B0604020202020204" pitchFamily="34" charset="0"/>
              </a:rPr>
              <a:t>eaux</a:t>
            </a:r>
            <a:endParaRPr lang="de-DE" altLang="de-DE" dirty="0">
              <a:cs typeface="Arial" panose="020B0604020202020204" pitchFamily="34" charset="0"/>
            </a:endParaRPr>
          </a:p>
        </p:txBody>
      </p:sp>
      <p:sp>
        <p:nvSpPr>
          <p:cNvPr id="13" name="Textfeld 12"/>
          <p:cNvSpPr txBox="1"/>
          <p:nvPr/>
        </p:nvSpPr>
        <p:spPr>
          <a:xfrm>
            <a:off x="983432" y="1077818"/>
            <a:ext cx="9793087" cy="461665"/>
          </a:xfrm>
          <a:prstGeom prst="rect">
            <a:avLst/>
          </a:prstGeom>
          <a:noFill/>
        </p:spPr>
        <p:txBody>
          <a:bodyPr wrap="square" rtlCol="0">
            <a:spAutoFit/>
          </a:bodyPr>
          <a:lstStyle/>
          <a:p>
            <a:pPr marL="15875" lvl="1">
              <a:defRPr/>
            </a:pPr>
            <a:r>
              <a:rPr lang="de-DE" altLang="de-DE" dirty="0" err="1">
                <a:cs typeface="Arial" panose="020B0604020202020204" pitchFamily="34" charset="0"/>
              </a:rPr>
              <a:t>Les</a:t>
            </a:r>
            <a:r>
              <a:rPr lang="de-DE" altLang="de-DE" dirty="0">
                <a:cs typeface="Arial" panose="020B0604020202020204" pitchFamily="34" charset="0"/>
              </a:rPr>
              <a:t> fluides </a:t>
            </a:r>
            <a:r>
              <a:rPr lang="de-DE" altLang="de-DE" dirty="0" err="1">
                <a:cs typeface="Arial" panose="020B0604020202020204" pitchFamily="34" charset="0"/>
              </a:rPr>
              <a:t>frigorigènes</a:t>
            </a:r>
            <a:r>
              <a:rPr lang="de-DE" altLang="de-DE" dirty="0">
                <a:cs typeface="Arial" panose="020B0604020202020204" pitchFamily="34" charset="0"/>
              </a:rPr>
              <a:t> </a:t>
            </a:r>
            <a:r>
              <a:rPr lang="de-DE" altLang="de-DE" dirty="0" err="1">
                <a:cs typeface="Arial" panose="020B0604020202020204" pitchFamily="34" charset="0"/>
              </a:rPr>
              <a:t>peuvent</a:t>
            </a:r>
            <a:r>
              <a:rPr lang="de-DE" altLang="de-DE" dirty="0">
                <a:cs typeface="Arial" panose="020B0604020202020204" pitchFamily="34" charset="0"/>
              </a:rPr>
              <a:t> </a:t>
            </a:r>
            <a:r>
              <a:rPr lang="de-DE" altLang="de-DE" dirty="0" err="1">
                <a:cs typeface="Arial" panose="020B0604020202020204" pitchFamily="34" charset="0"/>
              </a:rPr>
              <a:t>nuire</a:t>
            </a:r>
            <a:r>
              <a:rPr lang="de-DE" altLang="de-DE" dirty="0">
                <a:cs typeface="Arial" panose="020B0604020202020204" pitchFamily="34" charset="0"/>
              </a:rPr>
              <a:t> à </a:t>
            </a:r>
            <a:r>
              <a:rPr lang="de-DE" altLang="de-DE" dirty="0" err="1">
                <a:cs typeface="Arial" panose="020B0604020202020204" pitchFamily="34" charset="0"/>
              </a:rPr>
              <a:t>l‘environnement</a:t>
            </a:r>
            <a:r>
              <a:rPr lang="de-DE" altLang="de-DE" dirty="0">
                <a:cs typeface="Arial" panose="020B0604020202020204" pitchFamily="34" charset="0"/>
              </a:rPr>
              <a:t> :</a:t>
            </a:r>
            <a:endParaRPr lang="de-DE" altLang="de-DE" baseline="-25000" dirty="0">
              <a:cs typeface="Arial" panose="020B0604020202020204" pitchFamily="34" charset="0"/>
            </a:endParaRPr>
          </a:p>
        </p:txBody>
      </p:sp>
      <p:pic>
        <p:nvPicPr>
          <p:cNvPr id="12" name="Picture 25">
            <a:extLst>
              <a:ext uri="{FF2B5EF4-FFF2-40B4-BE49-F238E27FC236}">
                <a16:creationId xmlns:a16="http://schemas.microsoft.com/office/drawing/2014/main" id="{F811BDF3-2A5C-4757-8ACA-2D6B0AE855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6" t="5278" r="1"/>
          <a:stretch/>
        </p:blipFill>
        <p:spPr>
          <a:xfrm>
            <a:off x="6343585" y="1772816"/>
            <a:ext cx="5801087" cy="2880320"/>
          </a:xfrm>
          <a:prstGeom prst="rect">
            <a:avLst/>
          </a:prstGeom>
        </p:spPr>
      </p:pic>
      <p:grpSp>
        <p:nvGrpSpPr>
          <p:cNvPr id="14" name="Group 14">
            <a:extLst>
              <a:ext uri="{FF2B5EF4-FFF2-40B4-BE49-F238E27FC236}">
                <a16:creationId xmlns:a16="http://schemas.microsoft.com/office/drawing/2014/main" id="{ECCC09BF-1348-48D3-8F72-2EA552D6A4E0}"/>
              </a:ext>
            </a:extLst>
          </p:cNvPr>
          <p:cNvGrpSpPr/>
          <p:nvPr/>
        </p:nvGrpSpPr>
        <p:grpSpPr>
          <a:xfrm>
            <a:off x="1106560" y="3216319"/>
            <a:ext cx="4716515" cy="1131226"/>
            <a:chOff x="2483768" y="2706679"/>
            <a:chExt cx="4716515" cy="1131226"/>
          </a:xfrm>
        </p:grpSpPr>
        <p:sp>
          <p:nvSpPr>
            <p:cNvPr id="16" name="Arrow: Right 4">
              <a:extLst>
                <a:ext uri="{FF2B5EF4-FFF2-40B4-BE49-F238E27FC236}">
                  <a16:creationId xmlns:a16="http://schemas.microsoft.com/office/drawing/2014/main" id="{C3BCE3B2-0503-4DB3-A5F8-CBA7C0099A16}"/>
                </a:ext>
              </a:extLst>
            </p:cNvPr>
            <p:cNvSpPr/>
            <p:nvPr/>
          </p:nvSpPr>
          <p:spPr bwMode="auto">
            <a:xfrm>
              <a:off x="2483768" y="2764007"/>
              <a:ext cx="432048" cy="285454"/>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de-CH"/>
            </a:p>
          </p:txBody>
        </p:sp>
        <p:sp>
          <p:nvSpPr>
            <p:cNvPr id="17" name="TextBox 5">
              <a:extLst>
                <a:ext uri="{FF2B5EF4-FFF2-40B4-BE49-F238E27FC236}">
                  <a16:creationId xmlns:a16="http://schemas.microsoft.com/office/drawing/2014/main" id="{7A991924-1118-41BE-B55A-FA471335886D}"/>
                </a:ext>
              </a:extLst>
            </p:cNvPr>
            <p:cNvSpPr txBox="1"/>
            <p:nvPr/>
          </p:nvSpPr>
          <p:spPr>
            <a:xfrm>
              <a:off x="3094376" y="2706679"/>
              <a:ext cx="3334567" cy="461665"/>
            </a:xfrm>
            <a:prstGeom prst="rect">
              <a:avLst/>
            </a:prstGeom>
            <a:noFill/>
          </p:spPr>
          <p:txBody>
            <a:bodyPr wrap="none" rtlCol="0">
              <a:spAutoFit/>
            </a:bodyPr>
            <a:lstStyle/>
            <a:p>
              <a:r>
                <a:rPr lang="de-CH" dirty="0"/>
                <a:t>Accords </a:t>
              </a:r>
              <a:r>
                <a:rPr lang="de-CH" dirty="0" err="1"/>
                <a:t>internationaux</a:t>
              </a:r>
              <a:endParaRPr lang="de-CH" dirty="0"/>
            </a:p>
          </p:txBody>
        </p:sp>
        <p:sp>
          <p:nvSpPr>
            <p:cNvPr id="18" name="TextBox 90">
              <a:extLst>
                <a:ext uri="{FF2B5EF4-FFF2-40B4-BE49-F238E27FC236}">
                  <a16:creationId xmlns:a16="http://schemas.microsoft.com/office/drawing/2014/main" id="{52935CC4-3B0A-4704-B16B-9D5F6B3C83A4}"/>
                </a:ext>
              </a:extLst>
            </p:cNvPr>
            <p:cNvSpPr txBox="1"/>
            <p:nvPr/>
          </p:nvSpPr>
          <p:spPr>
            <a:xfrm>
              <a:off x="3126732" y="3376240"/>
              <a:ext cx="4073551" cy="461665"/>
            </a:xfrm>
            <a:prstGeom prst="rect">
              <a:avLst/>
            </a:prstGeom>
            <a:noFill/>
          </p:spPr>
          <p:txBody>
            <a:bodyPr wrap="none" rtlCol="0">
              <a:spAutoFit/>
            </a:bodyPr>
            <a:lstStyle/>
            <a:p>
              <a:r>
                <a:rPr lang="de-CH" dirty="0" err="1"/>
                <a:t>Règlementations</a:t>
              </a:r>
              <a:r>
                <a:rPr lang="de-CH" dirty="0"/>
                <a:t> nationales</a:t>
              </a:r>
            </a:p>
          </p:txBody>
        </p:sp>
        <p:sp>
          <p:nvSpPr>
            <p:cNvPr id="19" name="Arrow: Right 91">
              <a:extLst>
                <a:ext uri="{FF2B5EF4-FFF2-40B4-BE49-F238E27FC236}">
                  <a16:creationId xmlns:a16="http://schemas.microsoft.com/office/drawing/2014/main" id="{84037480-D911-466E-869B-89FF47BBE05C}"/>
                </a:ext>
              </a:extLst>
            </p:cNvPr>
            <p:cNvSpPr/>
            <p:nvPr/>
          </p:nvSpPr>
          <p:spPr bwMode="auto">
            <a:xfrm>
              <a:off x="2483768" y="3426419"/>
              <a:ext cx="432048" cy="285454"/>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de-CH"/>
            </a:p>
          </p:txBody>
        </p:sp>
      </p:grpSp>
      <p:grpSp>
        <p:nvGrpSpPr>
          <p:cNvPr id="15" name="Group 14">
            <a:extLst>
              <a:ext uri="{FF2B5EF4-FFF2-40B4-BE49-F238E27FC236}">
                <a16:creationId xmlns:a16="http://schemas.microsoft.com/office/drawing/2014/main" id="{82AAEA1E-70FB-4802-9B20-96211986700C}"/>
              </a:ext>
            </a:extLst>
          </p:cNvPr>
          <p:cNvGrpSpPr/>
          <p:nvPr/>
        </p:nvGrpSpPr>
        <p:grpSpPr>
          <a:xfrm>
            <a:off x="1127448" y="4797152"/>
            <a:ext cx="6854921" cy="1131226"/>
            <a:chOff x="2483768" y="2706679"/>
            <a:chExt cx="6854921" cy="1131226"/>
          </a:xfrm>
        </p:grpSpPr>
        <p:sp>
          <p:nvSpPr>
            <p:cNvPr id="20" name="Arrow: Right 4">
              <a:extLst>
                <a:ext uri="{FF2B5EF4-FFF2-40B4-BE49-F238E27FC236}">
                  <a16:creationId xmlns:a16="http://schemas.microsoft.com/office/drawing/2014/main" id="{73941220-6600-4054-9AFA-9C14CDF39321}"/>
                </a:ext>
              </a:extLst>
            </p:cNvPr>
            <p:cNvSpPr/>
            <p:nvPr/>
          </p:nvSpPr>
          <p:spPr bwMode="auto">
            <a:xfrm>
              <a:off x="2483768" y="2764007"/>
              <a:ext cx="432048" cy="285454"/>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de-CH"/>
            </a:p>
          </p:txBody>
        </p:sp>
        <p:sp>
          <p:nvSpPr>
            <p:cNvPr id="21" name="TextBox 5">
              <a:extLst>
                <a:ext uri="{FF2B5EF4-FFF2-40B4-BE49-F238E27FC236}">
                  <a16:creationId xmlns:a16="http://schemas.microsoft.com/office/drawing/2014/main" id="{7F2ED840-0F10-4C26-A350-6553D7DEF63F}"/>
                </a:ext>
              </a:extLst>
            </p:cNvPr>
            <p:cNvSpPr txBox="1"/>
            <p:nvPr/>
          </p:nvSpPr>
          <p:spPr>
            <a:xfrm>
              <a:off x="3094376" y="2706679"/>
              <a:ext cx="1537600" cy="461665"/>
            </a:xfrm>
            <a:prstGeom prst="rect">
              <a:avLst/>
            </a:prstGeom>
            <a:noFill/>
          </p:spPr>
          <p:txBody>
            <a:bodyPr wrap="none" rtlCol="0">
              <a:spAutoFit/>
            </a:bodyPr>
            <a:lstStyle/>
            <a:p>
              <a:r>
                <a:rPr lang="de-CH" dirty="0" err="1"/>
                <a:t>Exécution</a:t>
              </a:r>
              <a:endParaRPr lang="de-CH" dirty="0"/>
            </a:p>
          </p:txBody>
        </p:sp>
        <p:sp>
          <p:nvSpPr>
            <p:cNvPr id="22" name="TextBox 90">
              <a:extLst>
                <a:ext uri="{FF2B5EF4-FFF2-40B4-BE49-F238E27FC236}">
                  <a16:creationId xmlns:a16="http://schemas.microsoft.com/office/drawing/2014/main" id="{53670BAB-DD9C-4B24-A500-7576EF30DEB4}"/>
                </a:ext>
              </a:extLst>
            </p:cNvPr>
            <p:cNvSpPr txBox="1"/>
            <p:nvPr/>
          </p:nvSpPr>
          <p:spPr>
            <a:xfrm>
              <a:off x="3126732" y="3376240"/>
              <a:ext cx="6211957" cy="461665"/>
            </a:xfrm>
            <a:prstGeom prst="rect">
              <a:avLst/>
            </a:prstGeom>
            <a:noFill/>
          </p:spPr>
          <p:txBody>
            <a:bodyPr wrap="none" rtlCol="0">
              <a:spAutoFit/>
            </a:bodyPr>
            <a:lstStyle/>
            <a:p>
              <a:r>
                <a:rPr lang="fr-CH" dirty="0"/>
                <a:t>Contrôle des résultats (collecte de données)</a:t>
              </a:r>
              <a:endParaRPr lang="de-CH" dirty="0"/>
            </a:p>
          </p:txBody>
        </p:sp>
        <p:sp>
          <p:nvSpPr>
            <p:cNvPr id="23" name="Arrow: Right 91">
              <a:extLst>
                <a:ext uri="{FF2B5EF4-FFF2-40B4-BE49-F238E27FC236}">
                  <a16:creationId xmlns:a16="http://schemas.microsoft.com/office/drawing/2014/main" id="{0F133A2A-E622-4523-B94E-6673EC2B4FA1}"/>
                </a:ext>
              </a:extLst>
            </p:cNvPr>
            <p:cNvSpPr/>
            <p:nvPr/>
          </p:nvSpPr>
          <p:spPr bwMode="auto">
            <a:xfrm>
              <a:off x="2483768" y="3426419"/>
              <a:ext cx="432048" cy="285454"/>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de-CH"/>
            </a:p>
          </p:txBody>
        </p:sp>
      </p:grpSp>
    </p:spTree>
    <p:extLst>
      <p:ext uri="{BB962C8B-B14F-4D97-AF65-F5344CB8AC3E}">
        <p14:creationId xmlns:p14="http://schemas.microsoft.com/office/powerpoint/2010/main" val="128064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55440" y="332802"/>
            <a:ext cx="9948333" cy="989013"/>
          </a:xfrm>
        </p:spPr>
        <p:txBody>
          <a:bodyPr/>
          <a:lstStyle/>
          <a:p>
            <a:pPr algn="ctr"/>
            <a:r>
              <a:rPr lang="de-CH" sz="2800" dirty="0" err="1"/>
              <a:t>Introduction</a:t>
            </a:r>
            <a:endParaRPr lang="de-CH" sz="2800" dirty="0"/>
          </a:p>
        </p:txBody>
      </p:sp>
      <p:pic>
        <p:nvPicPr>
          <p:cNvPr id="5" name="Image 4">
            <a:extLst>
              <a:ext uri="{FF2B5EF4-FFF2-40B4-BE49-F238E27FC236}">
                <a16:creationId xmlns:a16="http://schemas.microsoft.com/office/drawing/2014/main" id="{C2BF513F-18B2-B466-392F-D05D980D395A}"/>
              </a:ext>
            </a:extLst>
          </p:cNvPr>
          <p:cNvPicPr>
            <a:picLocks noChangeAspect="1"/>
          </p:cNvPicPr>
          <p:nvPr/>
        </p:nvPicPr>
        <p:blipFill>
          <a:blip r:embed="rId3"/>
          <a:srcRect l="5278" r="8786"/>
          <a:stretch>
            <a:fillRect/>
          </a:stretch>
        </p:blipFill>
        <p:spPr>
          <a:xfrm>
            <a:off x="2423592" y="1052736"/>
            <a:ext cx="7920880" cy="4908004"/>
          </a:xfrm>
          <a:prstGeom prst="rect">
            <a:avLst/>
          </a:prstGeom>
        </p:spPr>
      </p:pic>
    </p:spTree>
    <p:extLst>
      <p:ext uri="{BB962C8B-B14F-4D97-AF65-F5344CB8AC3E}">
        <p14:creationId xmlns:p14="http://schemas.microsoft.com/office/powerpoint/2010/main" val="181257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87488" y="980728"/>
            <a:ext cx="9577064" cy="989013"/>
          </a:xfrm>
        </p:spPr>
        <p:txBody>
          <a:bodyPr/>
          <a:lstStyle/>
          <a:p>
            <a:pPr algn="ctr"/>
            <a:r>
              <a:rPr lang="de-CH" sz="3600" dirty="0" err="1"/>
              <a:t>Révision</a:t>
            </a:r>
            <a:r>
              <a:rPr lang="de-CH" sz="3600" dirty="0"/>
              <a:t> des </a:t>
            </a:r>
            <a:r>
              <a:rPr lang="de-CH" sz="3600" dirty="0" err="1"/>
              <a:t>réglementations</a:t>
            </a:r>
            <a:r>
              <a:rPr lang="de-CH" sz="3600" dirty="0"/>
              <a:t> </a:t>
            </a:r>
            <a:r>
              <a:rPr lang="de-CH" sz="3600" dirty="0" err="1"/>
              <a:t>sur</a:t>
            </a:r>
            <a:r>
              <a:rPr lang="de-CH" sz="3600" dirty="0"/>
              <a:t> </a:t>
            </a:r>
            <a:r>
              <a:rPr lang="de-CH" sz="3600" dirty="0" err="1"/>
              <a:t>les</a:t>
            </a:r>
            <a:r>
              <a:rPr lang="de-CH" sz="3600" dirty="0"/>
              <a:t> fluides </a:t>
            </a:r>
            <a:r>
              <a:rPr lang="de-CH" sz="3600" dirty="0" err="1"/>
              <a:t>frigorigènes</a:t>
            </a:r>
            <a:endParaRPr lang="de-CH" sz="3600" dirty="0"/>
          </a:p>
        </p:txBody>
      </p:sp>
      <p:pic>
        <p:nvPicPr>
          <p:cNvPr id="5" name="Grafik 4">
            <a:extLst>
              <a:ext uri="{FF2B5EF4-FFF2-40B4-BE49-F238E27FC236}">
                <a16:creationId xmlns:a16="http://schemas.microsoft.com/office/drawing/2014/main" id="{7484154C-7930-4A45-97A6-738E4D2E0C80}"/>
              </a:ext>
            </a:extLst>
          </p:cNvPr>
          <p:cNvPicPr>
            <a:picLocks noChangeAspect="1"/>
          </p:cNvPicPr>
          <p:nvPr/>
        </p:nvPicPr>
        <p:blipFill>
          <a:blip r:embed="rId3"/>
          <a:stretch>
            <a:fillRect/>
          </a:stretch>
        </p:blipFill>
        <p:spPr>
          <a:xfrm>
            <a:off x="3503712" y="2497424"/>
            <a:ext cx="4706172" cy="2428568"/>
          </a:xfrm>
          <a:prstGeom prst="rect">
            <a:avLst/>
          </a:prstGeom>
          <a:effectLst>
            <a:outerShdw blurRad="50800" dist="38100" dir="13500000" algn="br" rotWithShape="0">
              <a:prstClr val="black">
                <a:alpha val="40000"/>
              </a:prstClr>
            </a:outerShdw>
          </a:effectLst>
        </p:spPr>
      </p:pic>
      <p:sp>
        <p:nvSpPr>
          <p:cNvPr id="6" name="Rechteck 5">
            <a:extLst>
              <a:ext uri="{FF2B5EF4-FFF2-40B4-BE49-F238E27FC236}">
                <a16:creationId xmlns:a16="http://schemas.microsoft.com/office/drawing/2014/main" id="{7DBD3D2D-CB5A-4614-AEF9-6ED053B2C2B6}"/>
              </a:ext>
            </a:extLst>
          </p:cNvPr>
          <p:cNvSpPr/>
          <p:nvPr/>
        </p:nvSpPr>
        <p:spPr bwMode="auto">
          <a:xfrm>
            <a:off x="2937075" y="4256801"/>
            <a:ext cx="6912768" cy="758696"/>
          </a:xfrm>
          <a:prstGeom prst="rect">
            <a:avLst/>
          </a:prstGeom>
          <a:gradFill>
            <a:gsLst>
              <a:gs pos="0">
                <a:schemeClr val="accent1">
                  <a:lumMod val="5000"/>
                  <a:lumOff val="95000"/>
                  <a:alpha val="0"/>
                </a:schemeClr>
              </a:gs>
              <a:gs pos="100000">
                <a:schemeClr val="bg1"/>
              </a:gs>
              <a:gs pos="100000">
                <a:schemeClr val="accent1">
                  <a:lumMod val="45000"/>
                  <a:lumOff val="55000"/>
                </a:schemeClr>
              </a:gs>
              <a:gs pos="100000">
                <a:schemeClr val="accent1">
                  <a:lumMod val="30000"/>
                  <a:lumOff val="7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a:ln>
                <a:noFill/>
              </a:ln>
              <a:solidFill>
                <a:schemeClr val="tx1"/>
              </a:solidFill>
              <a:effectLst/>
              <a:latin typeface="Arial" panose="020B0604020202020204" pitchFamily="34" charset="0"/>
            </a:endParaRPr>
          </a:p>
        </p:txBody>
      </p:sp>
      <p:pic>
        <p:nvPicPr>
          <p:cNvPr id="18" name="Grafik 17">
            <a:extLst>
              <a:ext uri="{FF2B5EF4-FFF2-40B4-BE49-F238E27FC236}">
                <a16:creationId xmlns:a16="http://schemas.microsoft.com/office/drawing/2014/main" id="{71514AC1-8F29-4C12-BE78-B7768604D191}"/>
              </a:ext>
            </a:extLst>
          </p:cNvPr>
          <p:cNvPicPr>
            <a:picLocks noChangeAspect="1"/>
          </p:cNvPicPr>
          <p:nvPr/>
        </p:nvPicPr>
        <p:blipFill rotWithShape="1">
          <a:blip r:embed="rId4"/>
          <a:srcRect b="24003"/>
          <a:stretch/>
        </p:blipFill>
        <p:spPr>
          <a:xfrm>
            <a:off x="4939167" y="3697343"/>
            <a:ext cx="4315758" cy="1990640"/>
          </a:xfrm>
          <a:prstGeom prst="rect">
            <a:avLst/>
          </a:prstGeom>
          <a:effectLst>
            <a:outerShdw blurRad="50800" dist="38100" dir="13500000" algn="br" rotWithShape="0">
              <a:prstClr val="black">
                <a:alpha val="40000"/>
              </a:prstClr>
            </a:outerShdw>
          </a:effectLst>
        </p:spPr>
      </p:pic>
      <p:sp>
        <p:nvSpPr>
          <p:cNvPr id="19" name="Rechteck 18">
            <a:extLst>
              <a:ext uri="{FF2B5EF4-FFF2-40B4-BE49-F238E27FC236}">
                <a16:creationId xmlns:a16="http://schemas.microsoft.com/office/drawing/2014/main" id="{CBACA3D3-90C2-440A-BB7D-364F07FE4616}"/>
              </a:ext>
            </a:extLst>
          </p:cNvPr>
          <p:cNvSpPr/>
          <p:nvPr/>
        </p:nvSpPr>
        <p:spPr bwMode="auto">
          <a:xfrm>
            <a:off x="3863752" y="5106102"/>
            <a:ext cx="6912768" cy="758696"/>
          </a:xfrm>
          <a:prstGeom prst="rect">
            <a:avLst/>
          </a:prstGeom>
          <a:gradFill>
            <a:gsLst>
              <a:gs pos="0">
                <a:schemeClr val="accent1">
                  <a:lumMod val="5000"/>
                  <a:lumOff val="95000"/>
                  <a:alpha val="0"/>
                </a:schemeClr>
              </a:gs>
              <a:gs pos="100000">
                <a:schemeClr val="bg1"/>
              </a:gs>
              <a:gs pos="100000">
                <a:schemeClr val="accent1">
                  <a:lumMod val="45000"/>
                  <a:lumOff val="55000"/>
                </a:schemeClr>
              </a:gs>
              <a:gs pos="100000">
                <a:schemeClr val="accent1">
                  <a:lumMod val="30000"/>
                  <a:lumOff val="7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73498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55440" y="271842"/>
            <a:ext cx="9948333" cy="989013"/>
          </a:xfrm>
        </p:spPr>
        <p:txBody>
          <a:bodyPr/>
          <a:lstStyle/>
          <a:p>
            <a:r>
              <a:rPr lang="de-CH" sz="2800" dirty="0"/>
              <a:t>Processus </a:t>
            </a:r>
            <a:r>
              <a:rPr lang="de-CH" sz="2800" dirty="0" err="1"/>
              <a:t>législatif</a:t>
            </a:r>
            <a:endParaRPr lang="de-CH" sz="2800" dirty="0"/>
          </a:p>
        </p:txBody>
      </p:sp>
      <p:graphicFrame>
        <p:nvGraphicFramePr>
          <p:cNvPr id="3" name="Tabelle 3">
            <a:extLst>
              <a:ext uri="{FF2B5EF4-FFF2-40B4-BE49-F238E27FC236}">
                <a16:creationId xmlns:a16="http://schemas.microsoft.com/office/drawing/2014/main" id="{EA41FB37-2D24-4AC1-9EF8-22E717A4E13E}"/>
              </a:ext>
            </a:extLst>
          </p:cNvPr>
          <p:cNvGraphicFramePr>
            <a:graphicFrameLocks noGrp="1"/>
          </p:cNvGraphicFramePr>
          <p:nvPr>
            <p:extLst>
              <p:ext uri="{D42A27DB-BD31-4B8C-83A1-F6EECF244321}">
                <p14:modId xmlns:p14="http://schemas.microsoft.com/office/powerpoint/2010/main" val="1301075510"/>
              </p:ext>
            </p:extLst>
          </p:nvPr>
        </p:nvGraphicFramePr>
        <p:xfrm>
          <a:off x="1055440" y="2970664"/>
          <a:ext cx="10657182" cy="1322432"/>
        </p:xfrm>
        <a:graphic>
          <a:graphicData uri="http://schemas.openxmlformats.org/drawingml/2006/table">
            <a:tbl>
              <a:tblPr firstRow="1" bandRow="1">
                <a:tableStyleId>{5C22544A-7EE6-4342-B048-85BDC9FD1C3A}</a:tableStyleId>
              </a:tblPr>
              <a:tblGrid>
                <a:gridCol w="1776197">
                  <a:extLst>
                    <a:ext uri="{9D8B030D-6E8A-4147-A177-3AD203B41FA5}">
                      <a16:colId xmlns:a16="http://schemas.microsoft.com/office/drawing/2014/main" val="2193383938"/>
                    </a:ext>
                  </a:extLst>
                </a:gridCol>
                <a:gridCol w="1776197">
                  <a:extLst>
                    <a:ext uri="{9D8B030D-6E8A-4147-A177-3AD203B41FA5}">
                      <a16:colId xmlns:a16="http://schemas.microsoft.com/office/drawing/2014/main" val="147235600"/>
                    </a:ext>
                  </a:extLst>
                </a:gridCol>
                <a:gridCol w="1776197">
                  <a:extLst>
                    <a:ext uri="{9D8B030D-6E8A-4147-A177-3AD203B41FA5}">
                      <a16:colId xmlns:a16="http://schemas.microsoft.com/office/drawing/2014/main" val="1230292545"/>
                    </a:ext>
                  </a:extLst>
                </a:gridCol>
                <a:gridCol w="1776197">
                  <a:extLst>
                    <a:ext uri="{9D8B030D-6E8A-4147-A177-3AD203B41FA5}">
                      <a16:colId xmlns:a16="http://schemas.microsoft.com/office/drawing/2014/main" val="351652093"/>
                    </a:ext>
                  </a:extLst>
                </a:gridCol>
                <a:gridCol w="1776197">
                  <a:extLst>
                    <a:ext uri="{9D8B030D-6E8A-4147-A177-3AD203B41FA5}">
                      <a16:colId xmlns:a16="http://schemas.microsoft.com/office/drawing/2014/main" val="3896102689"/>
                    </a:ext>
                  </a:extLst>
                </a:gridCol>
                <a:gridCol w="1776197">
                  <a:extLst>
                    <a:ext uri="{9D8B030D-6E8A-4147-A177-3AD203B41FA5}">
                      <a16:colId xmlns:a16="http://schemas.microsoft.com/office/drawing/2014/main" val="4260349473"/>
                    </a:ext>
                  </a:extLst>
                </a:gridCol>
              </a:tblGrid>
              <a:tr h="1322432">
                <a:tc>
                  <a:txBody>
                    <a:bodyPr/>
                    <a:lstStyle/>
                    <a:p>
                      <a:endParaRPr lang="de-CH"/>
                    </a:p>
                  </a:txBody>
                  <a:tcPr/>
                </a:tc>
                <a:tc>
                  <a:txBody>
                    <a:bodyPr/>
                    <a:lstStyle/>
                    <a:p>
                      <a:endParaRPr lang="de-CH" dirty="0"/>
                    </a:p>
                  </a:txBody>
                  <a:tcPr/>
                </a:tc>
                <a:tc>
                  <a:txBody>
                    <a:bodyPr/>
                    <a:lstStyle/>
                    <a:p>
                      <a:endParaRPr lang="de-CH" dirty="0"/>
                    </a:p>
                  </a:txBody>
                  <a:tcPr/>
                </a:tc>
                <a:tc>
                  <a:txBody>
                    <a:bodyPr/>
                    <a:lstStyle/>
                    <a:p>
                      <a:endParaRPr lang="de-CH"/>
                    </a:p>
                  </a:txBody>
                  <a:tcPr/>
                </a:tc>
                <a:tc>
                  <a:txBody>
                    <a:bodyPr/>
                    <a:lstStyle/>
                    <a:p>
                      <a:endParaRPr lang="de-CH" dirty="0"/>
                    </a:p>
                  </a:txBody>
                  <a:tcPr/>
                </a:tc>
                <a:tc>
                  <a:txBody>
                    <a:bodyPr/>
                    <a:lstStyle/>
                    <a:p>
                      <a:endParaRPr lang="de-CH" dirty="0"/>
                    </a:p>
                  </a:txBody>
                  <a:tcPr/>
                </a:tc>
                <a:extLst>
                  <a:ext uri="{0D108BD9-81ED-4DB2-BD59-A6C34878D82A}">
                    <a16:rowId xmlns:a16="http://schemas.microsoft.com/office/drawing/2014/main" val="2943948723"/>
                  </a:ext>
                </a:extLst>
              </a:tr>
            </a:tbl>
          </a:graphicData>
        </a:graphic>
      </p:graphicFrame>
      <p:pic>
        <p:nvPicPr>
          <p:cNvPr id="5" name="Grafik 4">
            <a:extLst>
              <a:ext uri="{FF2B5EF4-FFF2-40B4-BE49-F238E27FC236}">
                <a16:creationId xmlns:a16="http://schemas.microsoft.com/office/drawing/2014/main" id="{3D672F35-E98B-4E68-A2C3-FCC74C37DB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402" y="3068960"/>
            <a:ext cx="541414" cy="360040"/>
          </a:xfrm>
          <a:prstGeom prst="rect">
            <a:avLst/>
          </a:prstGeom>
        </p:spPr>
      </p:pic>
      <p:sp>
        <p:nvSpPr>
          <p:cNvPr id="4" name="Textfeld 3">
            <a:extLst>
              <a:ext uri="{FF2B5EF4-FFF2-40B4-BE49-F238E27FC236}">
                <a16:creationId xmlns:a16="http://schemas.microsoft.com/office/drawing/2014/main" id="{4D0495CE-88E5-4D2D-980C-25F04CA216E6}"/>
              </a:ext>
            </a:extLst>
          </p:cNvPr>
          <p:cNvSpPr txBox="1"/>
          <p:nvPr/>
        </p:nvSpPr>
        <p:spPr>
          <a:xfrm>
            <a:off x="1703512" y="3473310"/>
            <a:ext cx="9738563" cy="461665"/>
          </a:xfrm>
          <a:prstGeom prst="rect">
            <a:avLst/>
          </a:prstGeom>
          <a:noFill/>
        </p:spPr>
        <p:txBody>
          <a:bodyPr wrap="none" rtlCol="0">
            <a:spAutoFit/>
          </a:bodyPr>
          <a:lstStyle/>
          <a:p>
            <a:r>
              <a:rPr lang="de-CH" dirty="0">
                <a:solidFill>
                  <a:schemeClr val="bg1"/>
                </a:solidFill>
              </a:rPr>
              <a:t>2022            2023            2024            2025               2026             2027</a:t>
            </a:r>
          </a:p>
        </p:txBody>
      </p:sp>
      <p:pic>
        <p:nvPicPr>
          <p:cNvPr id="7" name="Grafik 6">
            <a:extLst>
              <a:ext uri="{FF2B5EF4-FFF2-40B4-BE49-F238E27FC236}">
                <a16:creationId xmlns:a16="http://schemas.microsoft.com/office/drawing/2014/main" id="{1AFAC148-4BE5-475F-A530-F3E844D598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1565" y="3789040"/>
            <a:ext cx="379859" cy="360040"/>
          </a:xfrm>
          <a:prstGeom prst="rect">
            <a:avLst/>
          </a:prstGeom>
        </p:spPr>
      </p:pic>
      <p:sp>
        <p:nvSpPr>
          <p:cNvPr id="8" name="Rechteck 7">
            <a:extLst>
              <a:ext uri="{FF2B5EF4-FFF2-40B4-BE49-F238E27FC236}">
                <a16:creationId xmlns:a16="http://schemas.microsoft.com/office/drawing/2014/main" id="{43A8F993-3B6A-46E7-8B36-B3E2298AC3F8}"/>
              </a:ext>
            </a:extLst>
          </p:cNvPr>
          <p:cNvSpPr/>
          <p:nvPr/>
        </p:nvSpPr>
        <p:spPr bwMode="auto">
          <a:xfrm>
            <a:off x="1339324" y="3307382"/>
            <a:ext cx="504056" cy="45719"/>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a:ln>
                <a:noFill/>
              </a:ln>
              <a:solidFill>
                <a:schemeClr val="tx1"/>
              </a:solidFill>
              <a:effectLst/>
              <a:latin typeface="Arial" panose="020B0604020202020204" pitchFamily="34" charset="0"/>
            </a:endParaRPr>
          </a:p>
        </p:txBody>
      </p:sp>
      <p:sp>
        <p:nvSpPr>
          <p:cNvPr id="14" name="Rechteck 13">
            <a:extLst>
              <a:ext uri="{FF2B5EF4-FFF2-40B4-BE49-F238E27FC236}">
                <a16:creationId xmlns:a16="http://schemas.microsoft.com/office/drawing/2014/main" id="{E031E928-1C91-4C13-A600-6358B6679514}"/>
              </a:ext>
            </a:extLst>
          </p:cNvPr>
          <p:cNvSpPr/>
          <p:nvPr/>
        </p:nvSpPr>
        <p:spPr bwMode="auto">
          <a:xfrm>
            <a:off x="1631504" y="4020127"/>
            <a:ext cx="982264" cy="45719"/>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a:ln>
                <a:noFill/>
              </a:ln>
              <a:solidFill>
                <a:schemeClr val="tx1"/>
              </a:solidFill>
              <a:effectLst/>
              <a:latin typeface="Arial" panose="020B0604020202020204" pitchFamily="34" charset="0"/>
            </a:endParaRPr>
          </a:p>
        </p:txBody>
      </p:sp>
      <p:sp>
        <p:nvSpPr>
          <p:cNvPr id="15" name="Rechteck 14">
            <a:extLst>
              <a:ext uri="{FF2B5EF4-FFF2-40B4-BE49-F238E27FC236}">
                <a16:creationId xmlns:a16="http://schemas.microsoft.com/office/drawing/2014/main" id="{9A8D50DA-614C-45F8-9E2D-ED581C8E2A89}"/>
              </a:ext>
            </a:extLst>
          </p:cNvPr>
          <p:cNvSpPr/>
          <p:nvPr/>
        </p:nvSpPr>
        <p:spPr bwMode="auto">
          <a:xfrm>
            <a:off x="3431704" y="4012685"/>
            <a:ext cx="609908" cy="45719"/>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a:ln>
                <a:noFill/>
              </a:ln>
              <a:solidFill>
                <a:schemeClr val="tx1"/>
              </a:solidFill>
              <a:effectLst/>
              <a:latin typeface="Arial" panose="020B0604020202020204" pitchFamily="34" charset="0"/>
            </a:endParaRPr>
          </a:p>
        </p:txBody>
      </p:sp>
      <p:cxnSp>
        <p:nvCxnSpPr>
          <p:cNvPr id="28" name="Gerade Verbindung mit Pfeil 27">
            <a:extLst>
              <a:ext uri="{FF2B5EF4-FFF2-40B4-BE49-F238E27FC236}">
                <a16:creationId xmlns:a16="http://schemas.microsoft.com/office/drawing/2014/main" id="{FDCCBA67-E1BE-4793-A502-81B3DF01A021}"/>
              </a:ext>
            </a:extLst>
          </p:cNvPr>
          <p:cNvCxnSpPr>
            <a:cxnSpLocks/>
          </p:cNvCxnSpPr>
          <p:nvPr/>
        </p:nvCxnSpPr>
        <p:spPr bwMode="auto">
          <a:xfrm flipV="1">
            <a:off x="1631504" y="980728"/>
            <a:ext cx="0" cy="2329323"/>
          </a:xfrm>
          <a:prstGeom prst="straightConnector1">
            <a:avLst/>
          </a:prstGeom>
          <a:solidFill>
            <a:schemeClr val="accent1"/>
          </a:solidFill>
          <a:ln w="12700" cap="flat" cmpd="sng" algn="ctr">
            <a:solidFill>
              <a:schemeClr val="tx1"/>
            </a:solidFill>
            <a:prstDash val="solid"/>
            <a:round/>
            <a:headEnd type="none" w="med" len="med"/>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Textfeld 31">
            <a:extLst>
              <a:ext uri="{FF2B5EF4-FFF2-40B4-BE49-F238E27FC236}">
                <a16:creationId xmlns:a16="http://schemas.microsoft.com/office/drawing/2014/main" id="{2EE14C60-A121-4524-94F3-6B8B82934A63}"/>
              </a:ext>
            </a:extLst>
          </p:cNvPr>
          <p:cNvSpPr txBox="1"/>
          <p:nvPr/>
        </p:nvSpPr>
        <p:spPr>
          <a:xfrm flipH="1">
            <a:off x="1733673" y="776737"/>
            <a:ext cx="9474894" cy="461665"/>
          </a:xfrm>
          <a:prstGeom prst="rect">
            <a:avLst/>
          </a:prstGeom>
          <a:noFill/>
        </p:spPr>
        <p:txBody>
          <a:bodyPr wrap="square" rtlCol="0">
            <a:spAutoFit/>
          </a:bodyPr>
          <a:lstStyle/>
          <a:p>
            <a:r>
              <a:rPr lang="fr-CH" dirty="0"/>
              <a:t>Projet de nouveau règlement F-Gaz par la Commission européenne </a:t>
            </a:r>
            <a:endParaRPr lang="de-CH" dirty="0"/>
          </a:p>
        </p:txBody>
      </p:sp>
      <p:cxnSp>
        <p:nvCxnSpPr>
          <p:cNvPr id="33" name="Gerade Verbindung mit Pfeil 32">
            <a:extLst>
              <a:ext uri="{FF2B5EF4-FFF2-40B4-BE49-F238E27FC236}">
                <a16:creationId xmlns:a16="http://schemas.microsoft.com/office/drawing/2014/main" id="{0C3A0CF9-ADC1-403A-A742-C4E5DE0879DE}"/>
              </a:ext>
            </a:extLst>
          </p:cNvPr>
          <p:cNvCxnSpPr>
            <a:cxnSpLocks/>
          </p:cNvCxnSpPr>
          <p:nvPr/>
        </p:nvCxnSpPr>
        <p:spPr bwMode="auto">
          <a:xfrm>
            <a:off x="2122636" y="4081472"/>
            <a:ext cx="0" cy="1939817"/>
          </a:xfrm>
          <a:prstGeom prst="straightConnector1">
            <a:avLst/>
          </a:prstGeom>
          <a:solidFill>
            <a:schemeClr val="accent1"/>
          </a:solidFill>
          <a:ln w="12700" cap="flat" cmpd="sng" algn="ctr">
            <a:solidFill>
              <a:schemeClr val="tx1"/>
            </a:solidFill>
            <a:prstDash val="solid"/>
            <a:round/>
            <a:headEnd type="none" w="med" len="med"/>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Textfeld 34">
            <a:extLst>
              <a:ext uri="{FF2B5EF4-FFF2-40B4-BE49-F238E27FC236}">
                <a16:creationId xmlns:a16="http://schemas.microsoft.com/office/drawing/2014/main" id="{2F27A201-FC54-47A6-BB23-01F7FE8C139D}"/>
              </a:ext>
            </a:extLst>
          </p:cNvPr>
          <p:cNvSpPr txBox="1"/>
          <p:nvPr/>
        </p:nvSpPr>
        <p:spPr>
          <a:xfrm flipH="1">
            <a:off x="2257996" y="5877272"/>
            <a:ext cx="5134148" cy="430887"/>
          </a:xfrm>
          <a:prstGeom prst="rect">
            <a:avLst/>
          </a:prstGeom>
          <a:noFill/>
        </p:spPr>
        <p:txBody>
          <a:bodyPr wrap="square" rtlCol="0">
            <a:spAutoFit/>
          </a:bodyPr>
          <a:lstStyle/>
          <a:p>
            <a:r>
              <a:rPr lang="de-CH" sz="2200" dirty="0" err="1"/>
              <a:t>Groupe</a:t>
            </a:r>
            <a:r>
              <a:rPr lang="de-CH" sz="2200" dirty="0"/>
              <a:t> de </a:t>
            </a:r>
            <a:r>
              <a:rPr lang="de-CH" sz="2200" dirty="0" err="1"/>
              <a:t>travail</a:t>
            </a:r>
            <a:endParaRPr lang="de-CH" sz="2200" dirty="0"/>
          </a:p>
        </p:txBody>
      </p:sp>
      <p:cxnSp>
        <p:nvCxnSpPr>
          <p:cNvPr id="41" name="Gerade Verbindung mit Pfeil 40">
            <a:extLst>
              <a:ext uri="{FF2B5EF4-FFF2-40B4-BE49-F238E27FC236}">
                <a16:creationId xmlns:a16="http://schemas.microsoft.com/office/drawing/2014/main" id="{0ED4881D-0699-4FAD-B263-26961F107D15}"/>
              </a:ext>
            </a:extLst>
          </p:cNvPr>
          <p:cNvCxnSpPr>
            <a:cxnSpLocks/>
            <a:stCxn id="15" idx="2"/>
          </p:cNvCxnSpPr>
          <p:nvPr/>
        </p:nvCxnSpPr>
        <p:spPr bwMode="auto">
          <a:xfrm flipH="1">
            <a:off x="3734302" y="4058404"/>
            <a:ext cx="2356" cy="1458828"/>
          </a:xfrm>
          <a:prstGeom prst="straightConnector1">
            <a:avLst/>
          </a:prstGeom>
          <a:solidFill>
            <a:schemeClr val="accent1"/>
          </a:solidFill>
          <a:ln w="12700" cap="flat" cmpd="sng" algn="ctr">
            <a:solidFill>
              <a:schemeClr val="tx1"/>
            </a:solidFill>
            <a:prstDash val="solid"/>
            <a:round/>
            <a:headEnd type="none" w="med" len="med"/>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Textfeld 41">
            <a:extLst>
              <a:ext uri="{FF2B5EF4-FFF2-40B4-BE49-F238E27FC236}">
                <a16:creationId xmlns:a16="http://schemas.microsoft.com/office/drawing/2014/main" id="{31F57553-C5C6-479B-8C84-757EECB87E75}"/>
              </a:ext>
            </a:extLst>
          </p:cNvPr>
          <p:cNvSpPr txBox="1"/>
          <p:nvPr/>
        </p:nvSpPr>
        <p:spPr>
          <a:xfrm flipH="1">
            <a:off x="3863752" y="5343599"/>
            <a:ext cx="4615796" cy="430887"/>
          </a:xfrm>
          <a:prstGeom prst="rect">
            <a:avLst/>
          </a:prstGeom>
          <a:noFill/>
        </p:spPr>
        <p:txBody>
          <a:bodyPr wrap="square" rtlCol="0">
            <a:spAutoFit/>
          </a:bodyPr>
          <a:lstStyle/>
          <a:p>
            <a:r>
              <a:rPr lang="de-CH" sz="2200" dirty="0" err="1"/>
              <a:t>Procédure</a:t>
            </a:r>
            <a:r>
              <a:rPr lang="de-CH" sz="2200" dirty="0"/>
              <a:t> de </a:t>
            </a:r>
            <a:r>
              <a:rPr lang="de-CH" sz="2200" dirty="0" err="1"/>
              <a:t>consultation</a:t>
            </a:r>
            <a:endParaRPr lang="de-CH" sz="2200" dirty="0"/>
          </a:p>
        </p:txBody>
      </p:sp>
      <p:sp>
        <p:nvSpPr>
          <p:cNvPr id="44" name="Gleichschenkliges Dreieck 43">
            <a:extLst>
              <a:ext uri="{FF2B5EF4-FFF2-40B4-BE49-F238E27FC236}">
                <a16:creationId xmlns:a16="http://schemas.microsoft.com/office/drawing/2014/main" id="{0ECD5BDB-5BEE-40BB-B42D-2872AB8CF0EF}"/>
              </a:ext>
            </a:extLst>
          </p:cNvPr>
          <p:cNvSpPr/>
          <p:nvPr/>
        </p:nvSpPr>
        <p:spPr bwMode="auto">
          <a:xfrm rot="5400000">
            <a:off x="11189962" y="3501822"/>
            <a:ext cx="1322433" cy="252724"/>
          </a:xfrm>
          <a:prstGeom prst="triangle">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a:ln>
                <a:noFill/>
              </a:ln>
              <a:solidFill>
                <a:schemeClr val="tx1"/>
              </a:solidFill>
              <a:effectLst/>
              <a:latin typeface="Arial" panose="020B0604020202020204" pitchFamily="34" charset="0"/>
            </a:endParaRPr>
          </a:p>
        </p:txBody>
      </p:sp>
      <p:sp>
        <p:nvSpPr>
          <p:cNvPr id="45" name="Rechteck 44">
            <a:extLst>
              <a:ext uri="{FF2B5EF4-FFF2-40B4-BE49-F238E27FC236}">
                <a16:creationId xmlns:a16="http://schemas.microsoft.com/office/drawing/2014/main" id="{CBD601B4-3D89-401A-947A-E0CF61FE0A77}"/>
              </a:ext>
            </a:extLst>
          </p:cNvPr>
          <p:cNvSpPr/>
          <p:nvPr/>
        </p:nvSpPr>
        <p:spPr bwMode="auto">
          <a:xfrm>
            <a:off x="5255792" y="4008759"/>
            <a:ext cx="132733" cy="45719"/>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a:ln>
                <a:noFill/>
              </a:ln>
              <a:solidFill>
                <a:schemeClr val="tx1"/>
              </a:solidFill>
              <a:effectLst/>
              <a:latin typeface="Arial" panose="020B0604020202020204" pitchFamily="34" charset="0"/>
            </a:endParaRPr>
          </a:p>
        </p:txBody>
      </p:sp>
      <p:sp>
        <p:nvSpPr>
          <p:cNvPr id="55" name="Textfeld 54">
            <a:extLst>
              <a:ext uri="{FF2B5EF4-FFF2-40B4-BE49-F238E27FC236}">
                <a16:creationId xmlns:a16="http://schemas.microsoft.com/office/drawing/2014/main" id="{3D49452A-DBEB-48E9-A7A3-5B05FD48F11B}"/>
              </a:ext>
            </a:extLst>
          </p:cNvPr>
          <p:cNvSpPr txBox="1"/>
          <p:nvPr/>
        </p:nvSpPr>
        <p:spPr>
          <a:xfrm flipH="1">
            <a:off x="5478814" y="4983559"/>
            <a:ext cx="3944120" cy="430887"/>
          </a:xfrm>
          <a:prstGeom prst="rect">
            <a:avLst/>
          </a:prstGeom>
          <a:noFill/>
        </p:spPr>
        <p:txBody>
          <a:bodyPr wrap="square" rtlCol="0">
            <a:spAutoFit/>
          </a:bodyPr>
          <a:lstStyle/>
          <a:p>
            <a:r>
              <a:rPr lang="de-CH" sz="2200" dirty="0" err="1"/>
              <a:t>Décision</a:t>
            </a:r>
            <a:r>
              <a:rPr lang="de-CH" sz="2200" dirty="0"/>
              <a:t> du </a:t>
            </a:r>
            <a:r>
              <a:rPr lang="de-CH" sz="2200" dirty="0" err="1"/>
              <a:t>conseil</a:t>
            </a:r>
            <a:r>
              <a:rPr lang="de-CH" sz="2200" dirty="0"/>
              <a:t> </a:t>
            </a:r>
            <a:r>
              <a:rPr lang="de-CH" sz="2200" dirty="0" err="1"/>
              <a:t>fédéral</a:t>
            </a:r>
            <a:endParaRPr lang="de-CH" sz="2200" dirty="0"/>
          </a:p>
        </p:txBody>
      </p:sp>
      <p:sp>
        <p:nvSpPr>
          <p:cNvPr id="56" name="Rechteck 55">
            <a:extLst>
              <a:ext uri="{FF2B5EF4-FFF2-40B4-BE49-F238E27FC236}">
                <a16:creationId xmlns:a16="http://schemas.microsoft.com/office/drawing/2014/main" id="{D713B0DA-34C6-4230-8A1D-9FC39988C3EE}"/>
              </a:ext>
            </a:extLst>
          </p:cNvPr>
          <p:cNvSpPr/>
          <p:nvPr/>
        </p:nvSpPr>
        <p:spPr bwMode="auto">
          <a:xfrm>
            <a:off x="6323307" y="4005064"/>
            <a:ext cx="132733" cy="45719"/>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a:ln>
                <a:noFill/>
              </a:ln>
              <a:solidFill>
                <a:schemeClr val="tx1"/>
              </a:solidFill>
              <a:effectLst/>
              <a:latin typeface="Arial" panose="020B0604020202020204" pitchFamily="34" charset="0"/>
            </a:endParaRPr>
          </a:p>
        </p:txBody>
      </p:sp>
      <p:sp>
        <p:nvSpPr>
          <p:cNvPr id="43" name="Rechteck 42">
            <a:extLst>
              <a:ext uri="{FF2B5EF4-FFF2-40B4-BE49-F238E27FC236}">
                <a16:creationId xmlns:a16="http://schemas.microsoft.com/office/drawing/2014/main" id="{D268A4AB-ABFF-4021-80FA-3FF78FAF1B25}"/>
              </a:ext>
            </a:extLst>
          </p:cNvPr>
          <p:cNvSpPr/>
          <p:nvPr/>
        </p:nvSpPr>
        <p:spPr bwMode="auto">
          <a:xfrm>
            <a:off x="6312024" y="3381997"/>
            <a:ext cx="160607" cy="45719"/>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a:ln>
                <a:noFill/>
              </a:ln>
              <a:solidFill>
                <a:schemeClr val="tx1"/>
              </a:solidFill>
              <a:effectLst/>
              <a:latin typeface="Arial" panose="020B0604020202020204" pitchFamily="34" charset="0"/>
            </a:endParaRPr>
          </a:p>
        </p:txBody>
      </p:sp>
      <p:cxnSp>
        <p:nvCxnSpPr>
          <p:cNvPr id="34" name="Gerade Verbindung mit Pfeil 33">
            <a:extLst>
              <a:ext uri="{FF2B5EF4-FFF2-40B4-BE49-F238E27FC236}">
                <a16:creationId xmlns:a16="http://schemas.microsoft.com/office/drawing/2014/main" id="{05FFE448-A544-4C9C-AA2B-D2476C52A7DF}"/>
              </a:ext>
            </a:extLst>
          </p:cNvPr>
          <p:cNvCxnSpPr>
            <a:cxnSpLocks/>
          </p:cNvCxnSpPr>
          <p:nvPr/>
        </p:nvCxnSpPr>
        <p:spPr bwMode="auto">
          <a:xfrm flipV="1">
            <a:off x="4305177" y="2321381"/>
            <a:ext cx="0" cy="1031721"/>
          </a:xfrm>
          <a:prstGeom prst="straightConnector1">
            <a:avLst/>
          </a:prstGeom>
          <a:solidFill>
            <a:schemeClr val="accent1"/>
          </a:solidFill>
          <a:ln w="12700" cap="flat" cmpd="sng" algn="ctr">
            <a:solidFill>
              <a:schemeClr val="tx1"/>
            </a:solidFill>
            <a:prstDash val="solid"/>
            <a:round/>
            <a:headEnd type="none" w="med" len="med"/>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Textfeld 35">
            <a:extLst>
              <a:ext uri="{FF2B5EF4-FFF2-40B4-BE49-F238E27FC236}">
                <a16:creationId xmlns:a16="http://schemas.microsoft.com/office/drawing/2014/main" id="{9EB2151F-01E4-499E-B363-0FA36FCF31DE}"/>
              </a:ext>
            </a:extLst>
          </p:cNvPr>
          <p:cNvSpPr txBox="1"/>
          <p:nvPr/>
        </p:nvSpPr>
        <p:spPr>
          <a:xfrm flipH="1">
            <a:off x="4151784" y="1844824"/>
            <a:ext cx="6245941" cy="461665"/>
          </a:xfrm>
          <a:prstGeom prst="rect">
            <a:avLst/>
          </a:prstGeom>
          <a:noFill/>
        </p:spPr>
        <p:txBody>
          <a:bodyPr wrap="square" rtlCol="0">
            <a:spAutoFit/>
          </a:bodyPr>
          <a:lstStyle/>
          <a:p>
            <a:r>
              <a:rPr lang="fr-CH" dirty="0"/>
              <a:t>Conclusion du nouveau règlement F-Gaz</a:t>
            </a:r>
            <a:endParaRPr lang="de-CH" dirty="0"/>
          </a:p>
        </p:txBody>
      </p:sp>
      <p:sp>
        <p:nvSpPr>
          <p:cNvPr id="37" name="Rechteck 36">
            <a:extLst>
              <a:ext uri="{FF2B5EF4-FFF2-40B4-BE49-F238E27FC236}">
                <a16:creationId xmlns:a16="http://schemas.microsoft.com/office/drawing/2014/main" id="{FBF6D387-ECE0-421F-93B2-B7E10BE5F724}"/>
              </a:ext>
            </a:extLst>
          </p:cNvPr>
          <p:cNvSpPr/>
          <p:nvPr/>
        </p:nvSpPr>
        <p:spPr bwMode="auto">
          <a:xfrm>
            <a:off x="4223792" y="3356992"/>
            <a:ext cx="132733" cy="45719"/>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a:ln>
                <a:noFill/>
              </a:ln>
              <a:solidFill>
                <a:schemeClr val="tx1"/>
              </a:solidFill>
              <a:effectLst/>
              <a:latin typeface="Arial" panose="020B0604020202020204" pitchFamily="34" charset="0"/>
            </a:endParaRPr>
          </a:p>
        </p:txBody>
      </p:sp>
      <p:sp>
        <p:nvSpPr>
          <p:cNvPr id="46" name="Rechteck 45">
            <a:extLst>
              <a:ext uri="{FF2B5EF4-FFF2-40B4-BE49-F238E27FC236}">
                <a16:creationId xmlns:a16="http://schemas.microsoft.com/office/drawing/2014/main" id="{67CBD129-2B9D-44A9-8421-FD350FA86E5D}"/>
              </a:ext>
            </a:extLst>
          </p:cNvPr>
          <p:cNvSpPr/>
          <p:nvPr/>
        </p:nvSpPr>
        <p:spPr bwMode="auto">
          <a:xfrm>
            <a:off x="9893238" y="4152777"/>
            <a:ext cx="176668" cy="45719"/>
          </a:xfrm>
          <a:prstGeom prst="rect">
            <a:avLst/>
          </a:prstGeom>
          <a:solidFill>
            <a:srgbClr val="FF99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a:ln>
                <a:noFill/>
              </a:ln>
              <a:solidFill>
                <a:schemeClr val="tx1"/>
              </a:solidFill>
              <a:effectLst/>
              <a:latin typeface="Arial" panose="020B0604020202020204" pitchFamily="34" charset="0"/>
            </a:endParaRPr>
          </a:p>
        </p:txBody>
      </p:sp>
      <p:sp>
        <p:nvSpPr>
          <p:cNvPr id="47" name="Rechteck 46">
            <a:extLst>
              <a:ext uri="{FF2B5EF4-FFF2-40B4-BE49-F238E27FC236}">
                <a16:creationId xmlns:a16="http://schemas.microsoft.com/office/drawing/2014/main" id="{F5B76BD6-20A1-4023-B5EC-DD4192C20DB6}"/>
              </a:ext>
            </a:extLst>
          </p:cNvPr>
          <p:cNvSpPr/>
          <p:nvPr/>
        </p:nvSpPr>
        <p:spPr bwMode="auto">
          <a:xfrm>
            <a:off x="4799856" y="4152777"/>
            <a:ext cx="345635" cy="45719"/>
          </a:xfrm>
          <a:prstGeom prst="rect">
            <a:avLst/>
          </a:prstGeom>
          <a:solidFill>
            <a:srgbClr val="FF99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a:ln>
                <a:noFill/>
              </a:ln>
              <a:solidFill>
                <a:schemeClr val="tx1"/>
              </a:solidFill>
              <a:effectLst/>
              <a:latin typeface="Arial" panose="020B0604020202020204" pitchFamily="34" charset="0"/>
            </a:endParaRPr>
          </a:p>
        </p:txBody>
      </p:sp>
      <p:sp>
        <p:nvSpPr>
          <p:cNvPr id="48" name="Rechteck 47">
            <a:extLst>
              <a:ext uri="{FF2B5EF4-FFF2-40B4-BE49-F238E27FC236}">
                <a16:creationId xmlns:a16="http://schemas.microsoft.com/office/drawing/2014/main" id="{48843116-629D-47B8-A5D2-E9E3A7531B7D}"/>
              </a:ext>
            </a:extLst>
          </p:cNvPr>
          <p:cNvSpPr/>
          <p:nvPr/>
        </p:nvSpPr>
        <p:spPr bwMode="auto">
          <a:xfrm>
            <a:off x="7923366" y="4152777"/>
            <a:ext cx="132733" cy="45719"/>
          </a:xfrm>
          <a:prstGeom prst="rect">
            <a:avLst/>
          </a:prstGeom>
          <a:solidFill>
            <a:srgbClr val="FF99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a:ln>
                <a:noFill/>
              </a:ln>
              <a:solidFill>
                <a:schemeClr val="tx1"/>
              </a:solidFill>
              <a:effectLst/>
              <a:latin typeface="Arial" panose="020B0604020202020204" pitchFamily="34" charset="0"/>
            </a:endParaRPr>
          </a:p>
        </p:txBody>
      </p:sp>
      <p:sp>
        <p:nvSpPr>
          <p:cNvPr id="50" name="Rechteck 49">
            <a:extLst>
              <a:ext uri="{FF2B5EF4-FFF2-40B4-BE49-F238E27FC236}">
                <a16:creationId xmlns:a16="http://schemas.microsoft.com/office/drawing/2014/main" id="{955DEB32-0DD3-4A29-B08F-2572671BB052}"/>
              </a:ext>
            </a:extLst>
          </p:cNvPr>
          <p:cNvSpPr/>
          <p:nvPr/>
        </p:nvSpPr>
        <p:spPr bwMode="auto">
          <a:xfrm>
            <a:off x="6197825" y="4152777"/>
            <a:ext cx="609908" cy="45719"/>
          </a:xfrm>
          <a:prstGeom prst="rect">
            <a:avLst/>
          </a:prstGeom>
          <a:solidFill>
            <a:srgbClr val="FF99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a:ln>
                <a:noFill/>
              </a:ln>
              <a:solidFill>
                <a:schemeClr val="tx1"/>
              </a:solidFill>
              <a:effectLst/>
              <a:latin typeface="Arial" panose="020B0604020202020204" pitchFamily="34" charset="0"/>
            </a:endParaRPr>
          </a:p>
        </p:txBody>
      </p:sp>
      <p:cxnSp>
        <p:nvCxnSpPr>
          <p:cNvPr id="61" name="Gerade Verbindung mit Pfeil 60">
            <a:extLst>
              <a:ext uri="{FF2B5EF4-FFF2-40B4-BE49-F238E27FC236}">
                <a16:creationId xmlns:a16="http://schemas.microsoft.com/office/drawing/2014/main" id="{DEEF0368-B97C-4D1F-AD2D-26C3D3611C54}"/>
              </a:ext>
            </a:extLst>
          </p:cNvPr>
          <p:cNvCxnSpPr>
            <a:cxnSpLocks/>
            <a:stCxn id="45" idx="2"/>
          </p:cNvCxnSpPr>
          <p:nvPr/>
        </p:nvCxnSpPr>
        <p:spPr bwMode="auto">
          <a:xfrm>
            <a:off x="5322159" y="4054478"/>
            <a:ext cx="0" cy="1135560"/>
          </a:xfrm>
          <a:prstGeom prst="straightConnector1">
            <a:avLst/>
          </a:prstGeom>
          <a:solidFill>
            <a:schemeClr val="accent1"/>
          </a:solidFill>
          <a:ln w="12700" cap="flat" cmpd="sng" algn="ctr">
            <a:solidFill>
              <a:schemeClr val="tx1"/>
            </a:solidFill>
            <a:prstDash val="solid"/>
            <a:round/>
            <a:headEnd type="none" w="med" len="med"/>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 name="Textfeld 66">
            <a:extLst>
              <a:ext uri="{FF2B5EF4-FFF2-40B4-BE49-F238E27FC236}">
                <a16:creationId xmlns:a16="http://schemas.microsoft.com/office/drawing/2014/main" id="{7B85C6A4-6913-476A-9F6D-EA431C0B3561}"/>
              </a:ext>
            </a:extLst>
          </p:cNvPr>
          <p:cNvSpPr txBox="1"/>
          <p:nvPr/>
        </p:nvSpPr>
        <p:spPr>
          <a:xfrm flipH="1">
            <a:off x="6426323" y="5877272"/>
            <a:ext cx="4527119" cy="430887"/>
          </a:xfrm>
          <a:prstGeom prst="rect">
            <a:avLst/>
          </a:prstGeom>
          <a:noFill/>
        </p:spPr>
        <p:txBody>
          <a:bodyPr wrap="square" rtlCol="0">
            <a:spAutoFit/>
          </a:bodyPr>
          <a:lstStyle/>
          <a:p>
            <a:r>
              <a:rPr lang="de-CH" sz="2200" dirty="0">
                <a:solidFill>
                  <a:schemeClr val="accent4"/>
                </a:solidFill>
              </a:rPr>
              <a:t>Entrée en </a:t>
            </a:r>
            <a:r>
              <a:rPr lang="de-CH" sz="2200" dirty="0" err="1">
                <a:solidFill>
                  <a:schemeClr val="accent4"/>
                </a:solidFill>
              </a:rPr>
              <a:t>vigueur</a:t>
            </a:r>
            <a:endParaRPr lang="de-CH" sz="2200" dirty="0">
              <a:solidFill>
                <a:schemeClr val="accent4"/>
              </a:solidFill>
            </a:endParaRPr>
          </a:p>
        </p:txBody>
      </p:sp>
      <p:cxnSp>
        <p:nvCxnSpPr>
          <p:cNvPr id="68" name="Gerade Verbindung mit Pfeil 67">
            <a:extLst>
              <a:ext uri="{FF2B5EF4-FFF2-40B4-BE49-F238E27FC236}">
                <a16:creationId xmlns:a16="http://schemas.microsoft.com/office/drawing/2014/main" id="{E6CEB926-992D-4915-80C0-3D810430FCC2}"/>
              </a:ext>
            </a:extLst>
          </p:cNvPr>
          <p:cNvCxnSpPr>
            <a:cxnSpLocks/>
          </p:cNvCxnSpPr>
          <p:nvPr/>
        </p:nvCxnSpPr>
        <p:spPr bwMode="auto">
          <a:xfrm>
            <a:off x="6312024" y="4005064"/>
            <a:ext cx="11283" cy="2016225"/>
          </a:xfrm>
          <a:prstGeom prst="straightConnector1">
            <a:avLst/>
          </a:prstGeom>
          <a:solidFill>
            <a:schemeClr val="accent1"/>
          </a:solidFill>
          <a:ln w="12700" cap="flat" cmpd="sng" algn="ctr">
            <a:solidFill>
              <a:schemeClr val="tx1"/>
            </a:solidFill>
            <a:prstDash val="solid"/>
            <a:round/>
            <a:headEnd type="none" w="med" len="med"/>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r Verbinder 71">
            <a:extLst>
              <a:ext uri="{FF2B5EF4-FFF2-40B4-BE49-F238E27FC236}">
                <a16:creationId xmlns:a16="http://schemas.microsoft.com/office/drawing/2014/main" id="{EB5D8DCC-9ADF-4072-A88F-E3787EC3F20C}"/>
              </a:ext>
            </a:extLst>
          </p:cNvPr>
          <p:cNvCxnSpPr>
            <a:cxnSpLocks/>
            <a:endCxn id="47" idx="1"/>
          </p:cNvCxnSpPr>
          <p:nvPr/>
        </p:nvCxnSpPr>
        <p:spPr bwMode="auto">
          <a:xfrm flipV="1">
            <a:off x="2122636" y="4175637"/>
            <a:ext cx="2677220" cy="1845652"/>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r Verbinder 72">
            <a:extLst>
              <a:ext uri="{FF2B5EF4-FFF2-40B4-BE49-F238E27FC236}">
                <a16:creationId xmlns:a16="http://schemas.microsoft.com/office/drawing/2014/main" id="{5C74EA85-56F7-4B2E-9C86-0F09B4F769B1}"/>
              </a:ext>
            </a:extLst>
          </p:cNvPr>
          <p:cNvCxnSpPr>
            <a:endCxn id="50" idx="1"/>
          </p:cNvCxnSpPr>
          <p:nvPr/>
        </p:nvCxnSpPr>
        <p:spPr bwMode="auto">
          <a:xfrm flipV="1">
            <a:off x="3734302" y="4175637"/>
            <a:ext cx="2463523" cy="1341595"/>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Gerader Verbinder 74">
            <a:extLst>
              <a:ext uri="{FF2B5EF4-FFF2-40B4-BE49-F238E27FC236}">
                <a16:creationId xmlns:a16="http://schemas.microsoft.com/office/drawing/2014/main" id="{699B7A09-8C13-4C23-968B-2143A5A085FA}"/>
              </a:ext>
            </a:extLst>
          </p:cNvPr>
          <p:cNvCxnSpPr>
            <a:endCxn id="48" idx="2"/>
          </p:cNvCxnSpPr>
          <p:nvPr/>
        </p:nvCxnSpPr>
        <p:spPr bwMode="auto">
          <a:xfrm flipV="1">
            <a:off x="5348323" y="4198496"/>
            <a:ext cx="2641410" cy="966737"/>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Gerader Verbinder 76">
            <a:extLst>
              <a:ext uri="{FF2B5EF4-FFF2-40B4-BE49-F238E27FC236}">
                <a16:creationId xmlns:a16="http://schemas.microsoft.com/office/drawing/2014/main" id="{A6F0927B-71B8-492F-84D2-EB224663E3E3}"/>
              </a:ext>
            </a:extLst>
          </p:cNvPr>
          <p:cNvCxnSpPr>
            <a:endCxn id="46" idx="1"/>
          </p:cNvCxnSpPr>
          <p:nvPr/>
        </p:nvCxnSpPr>
        <p:spPr bwMode="auto">
          <a:xfrm flipV="1">
            <a:off x="6323307" y="4175637"/>
            <a:ext cx="3569931" cy="1845651"/>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3" name="Textfeld 82">
            <a:extLst>
              <a:ext uri="{FF2B5EF4-FFF2-40B4-BE49-F238E27FC236}">
                <a16:creationId xmlns:a16="http://schemas.microsoft.com/office/drawing/2014/main" id="{EEDAFF1B-8259-4D01-BB29-A4292F9B1C37}"/>
              </a:ext>
            </a:extLst>
          </p:cNvPr>
          <p:cNvSpPr txBox="1"/>
          <p:nvPr/>
        </p:nvSpPr>
        <p:spPr>
          <a:xfrm flipH="1">
            <a:off x="6384031" y="2299945"/>
            <a:ext cx="4527119" cy="461665"/>
          </a:xfrm>
          <a:prstGeom prst="rect">
            <a:avLst/>
          </a:prstGeom>
          <a:noFill/>
        </p:spPr>
        <p:txBody>
          <a:bodyPr wrap="square" rtlCol="0">
            <a:spAutoFit/>
          </a:bodyPr>
          <a:lstStyle/>
          <a:p>
            <a:r>
              <a:rPr lang="de-CH" dirty="0">
                <a:solidFill>
                  <a:schemeClr val="accent4"/>
                </a:solidFill>
              </a:rPr>
              <a:t>Entrée en </a:t>
            </a:r>
            <a:r>
              <a:rPr lang="de-CH" dirty="0" err="1">
                <a:solidFill>
                  <a:schemeClr val="accent4"/>
                </a:solidFill>
              </a:rPr>
              <a:t>vigueur</a:t>
            </a:r>
            <a:endParaRPr lang="de-CH" dirty="0">
              <a:solidFill>
                <a:schemeClr val="accent4"/>
              </a:solidFill>
            </a:endParaRPr>
          </a:p>
        </p:txBody>
      </p:sp>
      <p:sp>
        <p:nvSpPr>
          <p:cNvPr id="86" name="Rechteck 85">
            <a:extLst>
              <a:ext uri="{FF2B5EF4-FFF2-40B4-BE49-F238E27FC236}">
                <a16:creationId xmlns:a16="http://schemas.microsoft.com/office/drawing/2014/main" id="{C3010F4B-B75F-4655-A611-403E098A6DC2}"/>
              </a:ext>
            </a:extLst>
          </p:cNvPr>
          <p:cNvSpPr/>
          <p:nvPr/>
        </p:nvSpPr>
        <p:spPr bwMode="auto">
          <a:xfrm>
            <a:off x="9823825" y="3311273"/>
            <a:ext cx="160607" cy="45719"/>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a:ln>
                <a:noFill/>
              </a:ln>
              <a:solidFill>
                <a:schemeClr val="tx1"/>
              </a:solidFill>
              <a:effectLst/>
              <a:latin typeface="Arial" panose="020B0604020202020204" pitchFamily="34" charset="0"/>
            </a:endParaRPr>
          </a:p>
        </p:txBody>
      </p:sp>
      <p:cxnSp>
        <p:nvCxnSpPr>
          <p:cNvPr id="88" name="Gerade Verbindung mit Pfeil 87">
            <a:extLst>
              <a:ext uri="{FF2B5EF4-FFF2-40B4-BE49-F238E27FC236}">
                <a16:creationId xmlns:a16="http://schemas.microsoft.com/office/drawing/2014/main" id="{F90500E5-3CC3-4A7E-A0FC-97A0BCD38888}"/>
              </a:ext>
            </a:extLst>
          </p:cNvPr>
          <p:cNvCxnSpPr>
            <a:cxnSpLocks/>
          </p:cNvCxnSpPr>
          <p:nvPr/>
        </p:nvCxnSpPr>
        <p:spPr bwMode="auto">
          <a:xfrm flipV="1">
            <a:off x="6384032" y="2744430"/>
            <a:ext cx="0" cy="612562"/>
          </a:xfrm>
          <a:prstGeom prst="straightConnector1">
            <a:avLst/>
          </a:prstGeom>
          <a:solidFill>
            <a:schemeClr val="accent1"/>
          </a:solidFill>
          <a:ln w="12700" cap="flat" cmpd="sng" algn="ctr">
            <a:solidFill>
              <a:schemeClr val="tx1"/>
            </a:solidFill>
            <a:prstDash val="solid"/>
            <a:round/>
            <a:headEnd type="none" w="med" len="med"/>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 name="Gerader Verbinder 93">
            <a:extLst>
              <a:ext uri="{FF2B5EF4-FFF2-40B4-BE49-F238E27FC236}">
                <a16:creationId xmlns:a16="http://schemas.microsoft.com/office/drawing/2014/main" id="{D7E9B1CA-3DD6-44B4-AD19-83DBD9982AA3}"/>
              </a:ext>
            </a:extLst>
          </p:cNvPr>
          <p:cNvCxnSpPr>
            <a:endCxn id="86" idx="0"/>
          </p:cNvCxnSpPr>
          <p:nvPr/>
        </p:nvCxnSpPr>
        <p:spPr bwMode="auto">
          <a:xfrm>
            <a:off x="6404693" y="2715570"/>
            <a:ext cx="3499436" cy="59570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Gerader Verbinder 99">
            <a:extLst>
              <a:ext uri="{FF2B5EF4-FFF2-40B4-BE49-F238E27FC236}">
                <a16:creationId xmlns:a16="http://schemas.microsoft.com/office/drawing/2014/main" id="{757B9FE9-1DC1-4073-A1A7-9AA994FF0D14}"/>
              </a:ext>
            </a:extLst>
          </p:cNvPr>
          <p:cNvCxnSpPr/>
          <p:nvPr/>
        </p:nvCxnSpPr>
        <p:spPr bwMode="auto">
          <a:xfrm>
            <a:off x="6404693" y="2728636"/>
            <a:ext cx="5787307" cy="40709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Gerader Verbinder 76">
            <a:extLst>
              <a:ext uri="{FF2B5EF4-FFF2-40B4-BE49-F238E27FC236}">
                <a16:creationId xmlns:a16="http://schemas.microsoft.com/office/drawing/2014/main" id="{D00A1518-CB43-D6D2-ECFE-1CEFB2CC1D0A}"/>
              </a:ext>
            </a:extLst>
          </p:cNvPr>
          <p:cNvCxnSpPr/>
          <p:nvPr/>
        </p:nvCxnSpPr>
        <p:spPr bwMode="auto">
          <a:xfrm flipV="1">
            <a:off x="6312024" y="4725144"/>
            <a:ext cx="5879976" cy="1304528"/>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178405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55440" y="351755"/>
            <a:ext cx="10441160" cy="989013"/>
          </a:xfrm>
        </p:spPr>
        <p:txBody>
          <a:bodyPr/>
          <a:lstStyle/>
          <a:p>
            <a:r>
              <a:rPr lang="de-CH" sz="2800" dirty="0" err="1"/>
              <a:t>Révision</a:t>
            </a:r>
            <a:r>
              <a:rPr lang="de-CH" sz="2800" dirty="0"/>
              <a:t> </a:t>
            </a:r>
            <a:r>
              <a:rPr lang="de-CH" sz="2800" dirty="0" err="1"/>
              <a:t>ORRChim</a:t>
            </a:r>
            <a:r>
              <a:rPr lang="de-CH" sz="2800" dirty="0"/>
              <a:t> «</a:t>
            </a:r>
            <a:r>
              <a:rPr lang="de-CH" sz="2800" dirty="0" err="1"/>
              <a:t>Automne</a:t>
            </a:r>
            <a:r>
              <a:rPr lang="de-CH" sz="2800" dirty="0"/>
              <a:t> 2025» </a:t>
            </a:r>
            <a:r>
              <a:rPr lang="de-CH" sz="2800" dirty="0">
                <a:solidFill>
                  <a:schemeClr val="accent4"/>
                </a:solidFill>
                <a:sym typeface="Symbol" panose="05050102010706020507" pitchFamily="18" charset="2"/>
              </a:rPr>
              <a:t></a:t>
            </a:r>
            <a:r>
              <a:rPr lang="de-CH" sz="2800" dirty="0">
                <a:solidFill>
                  <a:schemeClr val="accent4"/>
                </a:solidFill>
              </a:rPr>
              <a:t> </a:t>
            </a:r>
            <a:r>
              <a:rPr lang="de-CH" sz="2800" dirty="0" err="1">
                <a:solidFill>
                  <a:schemeClr val="accent4"/>
                </a:solidFill>
              </a:rPr>
              <a:t>Projet</a:t>
            </a:r>
            <a:endParaRPr lang="de-CH" sz="2000" dirty="0">
              <a:solidFill>
                <a:schemeClr val="accent4"/>
              </a:solidFill>
            </a:endParaRPr>
          </a:p>
        </p:txBody>
      </p:sp>
      <p:sp>
        <p:nvSpPr>
          <p:cNvPr id="10" name="Textfeld 9">
            <a:extLst>
              <a:ext uri="{FF2B5EF4-FFF2-40B4-BE49-F238E27FC236}">
                <a16:creationId xmlns:a16="http://schemas.microsoft.com/office/drawing/2014/main" id="{2BF98CB0-59A1-43DC-8789-73619B4A9089}"/>
              </a:ext>
            </a:extLst>
          </p:cNvPr>
          <p:cNvSpPr txBox="1"/>
          <p:nvPr/>
        </p:nvSpPr>
        <p:spPr>
          <a:xfrm>
            <a:off x="1028984" y="908720"/>
            <a:ext cx="10971672" cy="4647426"/>
          </a:xfrm>
          <a:prstGeom prst="rect">
            <a:avLst/>
          </a:prstGeom>
          <a:noFill/>
        </p:spPr>
        <p:txBody>
          <a:bodyPr wrap="square" rtlCol="0">
            <a:spAutoFit/>
          </a:bodyPr>
          <a:lstStyle/>
          <a:p>
            <a:pPr marL="11906" lvl="1">
              <a:spcAft>
                <a:spcPts val="2400"/>
              </a:spcAft>
              <a:defRPr/>
            </a:pPr>
            <a:r>
              <a:rPr lang="fr-CH" altLang="de-DE" dirty="0">
                <a:ea typeface="Calibri" panose="020F0502020204030204" pitchFamily="34" charset="0"/>
                <a:cs typeface="Arial" panose="020B0604020202020204" pitchFamily="34" charset="0"/>
              </a:rPr>
              <a:t>Alignement sur le droit européen et l’état de la technique en Suisse :</a:t>
            </a:r>
            <a:endParaRPr kumimoji="0" lang="de-CH" altLang="de-DE"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354806" lvl="1" indent="-342900">
              <a:spcAft>
                <a:spcPts val="2400"/>
              </a:spcAft>
              <a:buFont typeface="Arial" panose="020B0604020202020204" pitchFamily="34" charset="0"/>
              <a:buChar char="•"/>
              <a:defRPr/>
            </a:pPr>
            <a:r>
              <a:rPr lang="fr-CH" altLang="de-DE" dirty="0">
                <a:ea typeface="Calibri" panose="020F0502020204030204" pitchFamily="34" charset="0"/>
                <a:cs typeface="Arial" panose="020B0604020202020204" pitchFamily="34" charset="0"/>
              </a:rPr>
              <a:t>Renforcement des réglementations relatives à la mise sur le marché d'installations fonctionnant avec des fluides frigorigènes stables dans l'air</a:t>
            </a:r>
            <a:endParaRPr kumimoji="0" lang="de-CH" altLang="de-DE"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354806" lvl="1" indent="-342900">
              <a:spcAft>
                <a:spcPts val="2400"/>
              </a:spcAft>
              <a:buFont typeface="Arial" panose="020B0604020202020204" pitchFamily="34" charset="0"/>
              <a:buChar char="•"/>
              <a:defRPr/>
            </a:pPr>
            <a:r>
              <a:rPr lang="fr-CH" altLang="de-DE" dirty="0">
                <a:ea typeface="Calibri" panose="020F0502020204030204" pitchFamily="34" charset="0"/>
                <a:cs typeface="Arial" panose="020B0604020202020204" pitchFamily="34" charset="0"/>
              </a:rPr>
              <a:t>Nouvelles interdictions de mise sur le marché d’installations et d’appareils fonctionnant avec des fluides frigorigènes HFO </a:t>
            </a:r>
            <a:endParaRPr kumimoji="0" lang="de-CH" altLang="de-DE"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354806" lvl="1" indent="-342900">
              <a:spcAft>
                <a:spcPts val="2400"/>
              </a:spcAft>
              <a:buFont typeface="Arial" panose="020B0604020202020204" pitchFamily="34" charset="0"/>
              <a:buChar char="•"/>
              <a:defRPr/>
            </a:pPr>
            <a:r>
              <a:rPr lang="fr-CH" altLang="de-DE" dirty="0">
                <a:ea typeface="Calibri" panose="020F0502020204030204" pitchFamily="34" charset="0"/>
                <a:cs typeface="Arial" panose="020B0604020202020204" pitchFamily="34" charset="0"/>
              </a:rPr>
              <a:t>Interdiction d'exporter certaines installations fonctionnant avec des substances stables dans l'air </a:t>
            </a:r>
            <a:endParaRPr kumimoji="0" lang="de-CH" altLang="de-DE"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354806" lvl="1" indent="-342900">
              <a:spcAft>
                <a:spcPts val="2400"/>
              </a:spcAft>
              <a:buFont typeface="Arial" panose="020B0604020202020204" pitchFamily="34" charset="0"/>
              <a:buChar char="•"/>
              <a:defRPr/>
            </a:pPr>
            <a:r>
              <a:rPr lang="fr-CH" altLang="de-DE" dirty="0">
                <a:ea typeface="Calibri" panose="020F0502020204030204" pitchFamily="34" charset="0"/>
                <a:cs typeface="Arial" panose="020B0604020202020204" pitchFamily="34" charset="0"/>
              </a:rPr>
              <a:t>Renforcement dès le 1er janvier 2032 de l'interdiction de remplissage de certains fluides frigorigènes stables dans l'air dans certaines installations</a:t>
            </a:r>
            <a:endParaRPr lang="de-CH" altLang="de-DE" dirty="0" bmk="">
              <a:cs typeface="Arial" panose="020B0604020202020204" pitchFamily="34" charset="0"/>
            </a:endParaRPr>
          </a:p>
        </p:txBody>
      </p:sp>
    </p:spTree>
    <p:extLst>
      <p:ext uri="{BB962C8B-B14F-4D97-AF65-F5344CB8AC3E}">
        <p14:creationId xmlns:p14="http://schemas.microsoft.com/office/powerpoint/2010/main" val="419704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D72ED6-971B-2B73-A253-209B5D7D30C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6587521-F924-E15E-E011-3FBDAEE37E58}"/>
              </a:ext>
            </a:extLst>
          </p:cNvPr>
          <p:cNvSpPr>
            <a:spLocks noGrp="1"/>
          </p:cNvSpPr>
          <p:nvPr>
            <p:ph type="title"/>
          </p:nvPr>
        </p:nvSpPr>
        <p:spPr>
          <a:xfrm>
            <a:off x="1055440" y="351755"/>
            <a:ext cx="10441160" cy="989013"/>
          </a:xfrm>
        </p:spPr>
        <p:txBody>
          <a:bodyPr/>
          <a:lstStyle/>
          <a:p>
            <a:r>
              <a:rPr lang="de-CH" sz="2800" dirty="0" err="1"/>
              <a:t>Révision</a:t>
            </a:r>
            <a:r>
              <a:rPr lang="de-CH" sz="2800" dirty="0"/>
              <a:t> </a:t>
            </a:r>
            <a:r>
              <a:rPr lang="de-CH" sz="2800" dirty="0" err="1"/>
              <a:t>ORRChim</a:t>
            </a:r>
            <a:r>
              <a:rPr lang="de-CH" sz="2800" dirty="0"/>
              <a:t> «</a:t>
            </a:r>
            <a:r>
              <a:rPr lang="de-CH" sz="2800" dirty="0" err="1"/>
              <a:t>Automne</a:t>
            </a:r>
            <a:r>
              <a:rPr lang="de-CH" sz="2800" dirty="0"/>
              <a:t> 2025» </a:t>
            </a:r>
            <a:r>
              <a:rPr lang="de-CH" sz="2800" dirty="0">
                <a:solidFill>
                  <a:schemeClr val="accent4"/>
                </a:solidFill>
                <a:sym typeface="Symbol" panose="05050102010706020507" pitchFamily="18" charset="2"/>
              </a:rPr>
              <a:t></a:t>
            </a:r>
            <a:r>
              <a:rPr lang="de-CH" sz="2800" dirty="0">
                <a:solidFill>
                  <a:schemeClr val="accent4"/>
                </a:solidFill>
              </a:rPr>
              <a:t> </a:t>
            </a:r>
            <a:r>
              <a:rPr lang="de-CH" sz="2800" dirty="0" err="1">
                <a:solidFill>
                  <a:schemeClr val="accent4"/>
                </a:solidFill>
              </a:rPr>
              <a:t>Procédure</a:t>
            </a:r>
            <a:r>
              <a:rPr lang="de-CH" sz="2800" dirty="0">
                <a:solidFill>
                  <a:schemeClr val="accent4"/>
                </a:solidFill>
              </a:rPr>
              <a:t> de </a:t>
            </a:r>
            <a:r>
              <a:rPr lang="de-CH" sz="2800" dirty="0" err="1">
                <a:solidFill>
                  <a:schemeClr val="accent4"/>
                </a:solidFill>
              </a:rPr>
              <a:t>consultation</a:t>
            </a:r>
            <a:endParaRPr lang="de-CH" sz="2000" dirty="0">
              <a:solidFill>
                <a:schemeClr val="accent4"/>
              </a:solidFill>
            </a:endParaRPr>
          </a:p>
        </p:txBody>
      </p:sp>
      <p:sp>
        <p:nvSpPr>
          <p:cNvPr id="3" name="Textfeld 2">
            <a:extLst>
              <a:ext uri="{FF2B5EF4-FFF2-40B4-BE49-F238E27FC236}">
                <a16:creationId xmlns:a16="http://schemas.microsoft.com/office/drawing/2014/main" id="{FC304A8C-EFDB-04DF-B047-558238883515}"/>
              </a:ext>
            </a:extLst>
          </p:cNvPr>
          <p:cNvSpPr txBox="1"/>
          <p:nvPr/>
        </p:nvSpPr>
        <p:spPr>
          <a:xfrm>
            <a:off x="1028984" y="1526009"/>
            <a:ext cx="10971672" cy="3847207"/>
          </a:xfrm>
          <a:prstGeom prst="rect">
            <a:avLst/>
          </a:prstGeom>
          <a:noFill/>
        </p:spPr>
        <p:txBody>
          <a:bodyPr wrap="square" rtlCol="0">
            <a:spAutoFit/>
          </a:bodyPr>
          <a:lstStyle/>
          <a:p>
            <a:pPr marL="354806" lvl="1" indent="-342900">
              <a:spcAft>
                <a:spcPts val="2400"/>
              </a:spcAft>
              <a:buFont typeface="Arial" panose="020B0604020202020204" pitchFamily="34" charset="0"/>
              <a:buChar char="•"/>
              <a:defRPr/>
            </a:pPr>
            <a:r>
              <a:rPr lang="de-CH" dirty="0" err="1"/>
              <a:t>Réponse</a:t>
            </a:r>
            <a:r>
              <a:rPr lang="de-CH" dirty="0"/>
              <a:t> de </a:t>
            </a:r>
          </a:p>
          <a:p>
            <a:pPr marL="812006" lvl="2" indent="-342900">
              <a:spcAft>
                <a:spcPts val="2400"/>
              </a:spcAft>
              <a:buFont typeface="Symbol" panose="05050102010706020507" pitchFamily="18" charset="2"/>
              <a:buChar char="-"/>
              <a:defRPr/>
            </a:pPr>
            <a:r>
              <a:rPr lang="de-CH" dirty="0"/>
              <a:t>17 </a:t>
            </a:r>
            <a:r>
              <a:rPr lang="de-CH" dirty="0" err="1"/>
              <a:t>Cantons</a:t>
            </a:r>
            <a:endParaRPr lang="de-CH" dirty="0"/>
          </a:p>
          <a:p>
            <a:pPr marL="812006" lvl="2" indent="-342900">
              <a:spcAft>
                <a:spcPts val="2400"/>
              </a:spcAft>
              <a:buFont typeface="Symbol" panose="05050102010706020507" pitchFamily="18" charset="2"/>
              <a:buChar char="-"/>
              <a:defRPr/>
            </a:pPr>
            <a:r>
              <a:rPr lang="de-CH" dirty="0" err="1"/>
              <a:t>Chemsuisse</a:t>
            </a:r>
            <a:r>
              <a:rPr lang="de-CH" dirty="0"/>
              <a:t>, ACCS, CCE</a:t>
            </a:r>
          </a:p>
          <a:p>
            <a:pPr marL="812006" lvl="2" indent="-342900">
              <a:spcAft>
                <a:spcPts val="2400"/>
              </a:spcAft>
              <a:buFont typeface="Symbol" panose="05050102010706020507" pitchFamily="18" charset="2"/>
              <a:buChar char="-"/>
              <a:defRPr/>
            </a:pPr>
            <a:r>
              <a:rPr lang="de-CH" dirty="0"/>
              <a:t>16 </a:t>
            </a:r>
            <a:r>
              <a:rPr lang="de-CH" dirty="0" err="1"/>
              <a:t>associations</a:t>
            </a:r>
            <a:r>
              <a:rPr lang="de-CH" dirty="0"/>
              <a:t> </a:t>
            </a:r>
            <a:r>
              <a:rPr lang="de-CH" dirty="0" err="1"/>
              <a:t>économiques</a:t>
            </a:r>
            <a:r>
              <a:rPr lang="de-CH" dirty="0"/>
              <a:t> et </a:t>
            </a:r>
            <a:r>
              <a:rPr lang="de-CH" dirty="0" err="1"/>
              <a:t>professionnelles</a:t>
            </a:r>
            <a:endParaRPr lang="de-CH" dirty="0"/>
          </a:p>
          <a:p>
            <a:pPr marL="812006" lvl="2" indent="-342900">
              <a:spcAft>
                <a:spcPts val="2400"/>
              </a:spcAft>
              <a:buFont typeface="Symbol" panose="05050102010706020507" pitchFamily="18" charset="2"/>
              <a:buChar char="-"/>
              <a:defRPr/>
            </a:pPr>
            <a:r>
              <a:rPr lang="de-CH" dirty="0"/>
              <a:t>11 </a:t>
            </a:r>
            <a:r>
              <a:rPr lang="de-CH" dirty="0" err="1"/>
              <a:t>entreprises</a:t>
            </a:r>
            <a:endParaRPr lang="de-CH" dirty="0"/>
          </a:p>
          <a:p>
            <a:pPr marL="354806" lvl="1" indent="-342900">
              <a:spcAft>
                <a:spcPts val="2400"/>
              </a:spcAft>
              <a:buFont typeface="Arial" panose="020B0604020202020204" pitchFamily="34" charset="0"/>
              <a:buChar char="•"/>
              <a:defRPr/>
            </a:pPr>
            <a:r>
              <a:rPr lang="fr-CH" dirty="0"/>
              <a:t>Débriefing des demandes avec les associations professionnelles</a:t>
            </a:r>
            <a:r>
              <a:rPr lang="de-CH" dirty="0"/>
              <a:t> </a:t>
            </a:r>
          </a:p>
        </p:txBody>
      </p:sp>
    </p:spTree>
    <p:extLst>
      <p:ext uri="{BB962C8B-B14F-4D97-AF65-F5344CB8AC3E}">
        <p14:creationId xmlns:p14="http://schemas.microsoft.com/office/powerpoint/2010/main" val="193057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61E708-E748-1F15-4A7D-6721F8E0600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8E960C0-D784-33B6-A21C-56554583A8EC}"/>
              </a:ext>
            </a:extLst>
          </p:cNvPr>
          <p:cNvSpPr>
            <a:spLocks noGrp="1"/>
          </p:cNvSpPr>
          <p:nvPr>
            <p:ph type="title"/>
          </p:nvPr>
        </p:nvSpPr>
        <p:spPr>
          <a:xfrm>
            <a:off x="1055440" y="351755"/>
            <a:ext cx="10441160" cy="989013"/>
          </a:xfrm>
        </p:spPr>
        <p:txBody>
          <a:bodyPr/>
          <a:lstStyle/>
          <a:p>
            <a:r>
              <a:rPr lang="de-CH" sz="2800" dirty="0" err="1"/>
              <a:t>Révision</a:t>
            </a:r>
            <a:r>
              <a:rPr lang="de-CH" sz="2800" dirty="0"/>
              <a:t> </a:t>
            </a:r>
            <a:r>
              <a:rPr lang="de-CH" sz="2800" dirty="0" err="1"/>
              <a:t>ORRChim</a:t>
            </a:r>
            <a:r>
              <a:rPr lang="de-CH" sz="2800" dirty="0"/>
              <a:t> «</a:t>
            </a:r>
            <a:r>
              <a:rPr lang="de-CH" sz="2800" dirty="0" err="1"/>
              <a:t>Automne</a:t>
            </a:r>
            <a:r>
              <a:rPr lang="de-CH" sz="2800" dirty="0"/>
              <a:t> 2025» </a:t>
            </a:r>
            <a:r>
              <a:rPr lang="de-CH" sz="2800" dirty="0">
                <a:solidFill>
                  <a:schemeClr val="accent4"/>
                </a:solidFill>
                <a:sym typeface="Symbol" panose="05050102010706020507" pitchFamily="18" charset="2"/>
              </a:rPr>
              <a:t></a:t>
            </a:r>
            <a:r>
              <a:rPr lang="de-CH" sz="2800" dirty="0">
                <a:solidFill>
                  <a:schemeClr val="accent4"/>
                </a:solidFill>
              </a:rPr>
              <a:t> </a:t>
            </a:r>
            <a:r>
              <a:rPr lang="de-CH" sz="2800" dirty="0" err="1">
                <a:solidFill>
                  <a:schemeClr val="accent4"/>
                </a:solidFill>
              </a:rPr>
              <a:t>Modification</a:t>
            </a:r>
            <a:r>
              <a:rPr lang="de-CH" sz="2800" dirty="0">
                <a:solidFill>
                  <a:schemeClr val="accent4"/>
                </a:solidFill>
              </a:rPr>
              <a:t> après la </a:t>
            </a:r>
            <a:r>
              <a:rPr lang="de-CH" sz="2800" dirty="0" err="1">
                <a:solidFill>
                  <a:schemeClr val="accent4"/>
                </a:solidFill>
              </a:rPr>
              <a:t>procédure</a:t>
            </a:r>
            <a:r>
              <a:rPr lang="de-CH" sz="2800" dirty="0">
                <a:solidFill>
                  <a:schemeClr val="accent4"/>
                </a:solidFill>
              </a:rPr>
              <a:t> de </a:t>
            </a:r>
            <a:r>
              <a:rPr lang="de-CH" sz="2800" dirty="0" err="1">
                <a:solidFill>
                  <a:schemeClr val="accent4"/>
                </a:solidFill>
              </a:rPr>
              <a:t>consultation</a:t>
            </a:r>
            <a:r>
              <a:rPr lang="de-CH" sz="2800" dirty="0"/>
              <a:t> (1/3) </a:t>
            </a:r>
            <a:endParaRPr lang="de-CH" sz="2000" dirty="0">
              <a:solidFill>
                <a:schemeClr val="accent4"/>
              </a:solidFill>
            </a:endParaRPr>
          </a:p>
        </p:txBody>
      </p:sp>
      <p:sp>
        <p:nvSpPr>
          <p:cNvPr id="10" name="Textfeld 9">
            <a:extLst>
              <a:ext uri="{FF2B5EF4-FFF2-40B4-BE49-F238E27FC236}">
                <a16:creationId xmlns:a16="http://schemas.microsoft.com/office/drawing/2014/main" id="{8CEB7138-F8A4-972C-85F3-09754DF16FD8}"/>
              </a:ext>
            </a:extLst>
          </p:cNvPr>
          <p:cNvSpPr txBox="1"/>
          <p:nvPr/>
        </p:nvSpPr>
        <p:spPr>
          <a:xfrm>
            <a:off x="1055440" y="1568969"/>
            <a:ext cx="10971672" cy="1200329"/>
          </a:xfrm>
          <a:prstGeom prst="rect">
            <a:avLst/>
          </a:prstGeom>
          <a:noFill/>
        </p:spPr>
        <p:txBody>
          <a:bodyPr wrap="square" rtlCol="0">
            <a:spAutoFit/>
          </a:bodyPr>
          <a:lstStyle/>
          <a:p>
            <a:pPr marL="354806" lvl="1" indent="-342900">
              <a:spcAft>
                <a:spcPts val="2400"/>
              </a:spcAft>
              <a:buFont typeface="Arial" panose="020B0604020202020204" pitchFamily="34" charset="0"/>
              <a:buChar char="•"/>
              <a:defRPr/>
            </a:pPr>
            <a:r>
              <a:rPr lang="fr-CH" dirty="0"/>
              <a:t>Introduction de la puissance calorifique comme critère déterminant pour les restrictions relatives à la mise sur le marché des pompes à chaleur (limite supérieure de 250 kW pour les fluides frigorigènes stables dans l’air)</a:t>
            </a:r>
            <a:endParaRPr lang="de-CH" dirty="0"/>
          </a:p>
        </p:txBody>
      </p:sp>
      <p:sp>
        <p:nvSpPr>
          <p:cNvPr id="3" name="Textfeld 2">
            <a:extLst>
              <a:ext uri="{FF2B5EF4-FFF2-40B4-BE49-F238E27FC236}">
                <a16:creationId xmlns:a16="http://schemas.microsoft.com/office/drawing/2014/main" id="{8E38DE66-DF25-A775-382A-731E07B88B0C}"/>
              </a:ext>
            </a:extLst>
          </p:cNvPr>
          <p:cNvSpPr txBox="1"/>
          <p:nvPr/>
        </p:nvSpPr>
        <p:spPr>
          <a:xfrm>
            <a:off x="1055440" y="3084636"/>
            <a:ext cx="10971672" cy="2000548"/>
          </a:xfrm>
          <a:prstGeom prst="rect">
            <a:avLst/>
          </a:prstGeom>
          <a:noFill/>
        </p:spPr>
        <p:txBody>
          <a:bodyPr wrap="square" rtlCol="0">
            <a:spAutoFit/>
          </a:bodyPr>
          <a:lstStyle/>
          <a:p>
            <a:pPr marL="354806" lvl="1" indent="-342900">
              <a:spcAft>
                <a:spcPts val="2400"/>
              </a:spcAft>
              <a:buFont typeface="Arial" panose="020B0604020202020204" pitchFamily="34" charset="0"/>
              <a:buChar char="•"/>
              <a:defRPr/>
            </a:pPr>
            <a:r>
              <a:rPr lang="fr-CH" dirty="0"/>
              <a:t>Alignement de certaines limites de PRG sur celles de l’UE :</a:t>
            </a:r>
            <a:endParaRPr lang="de-CH" dirty="0"/>
          </a:p>
          <a:p>
            <a:pPr marL="926306" lvl="3">
              <a:spcAft>
                <a:spcPts val="2400"/>
              </a:spcAft>
              <a:defRPr/>
            </a:pPr>
            <a:r>
              <a:rPr lang="de-CH" sz="2000" b="1" i="1" dirty="0" err="1"/>
              <a:t>Climatisation</a:t>
            </a:r>
            <a:r>
              <a:rPr lang="de-CH" sz="2000" b="1" i="1" dirty="0"/>
              <a:t>, </a:t>
            </a:r>
            <a:r>
              <a:rPr lang="de-CH" sz="2000" b="1" i="1" dirty="0" err="1"/>
              <a:t>refroidissement</a:t>
            </a:r>
            <a:r>
              <a:rPr lang="de-CH" sz="2000" b="1" i="1" dirty="0"/>
              <a:t> des </a:t>
            </a:r>
            <a:r>
              <a:rPr lang="de-CH" sz="2000" b="1" i="1" dirty="0" err="1"/>
              <a:t>procédés</a:t>
            </a:r>
            <a:r>
              <a:rPr lang="de-CH" sz="2000" b="1" i="1" dirty="0"/>
              <a:t> et </a:t>
            </a:r>
            <a:r>
              <a:rPr lang="de-CH" sz="2000" b="1" i="1" dirty="0" err="1"/>
              <a:t>pompes</a:t>
            </a:r>
            <a:r>
              <a:rPr lang="de-CH" sz="2000" b="1" i="1" dirty="0"/>
              <a:t> à </a:t>
            </a:r>
            <a:r>
              <a:rPr lang="de-CH" sz="2000" b="1" i="1" dirty="0" err="1"/>
              <a:t>chaleur</a:t>
            </a:r>
            <a:r>
              <a:rPr lang="de-CH" sz="2000" b="1" i="1" dirty="0"/>
              <a:t> :</a:t>
            </a:r>
            <a:r>
              <a:rPr lang="de-CH" sz="2000" i="1" dirty="0"/>
              <a:t> </a:t>
            </a:r>
            <a:br>
              <a:rPr lang="de-CH" sz="2000" i="1" dirty="0"/>
            </a:br>
            <a:r>
              <a:rPr lang="de-CH" sz="2000" dirty="0"/>
              <a:t>Il </a:t>
            </a:r>
            <a:r>
              <a:rPr lang="de-CH" sz="2000" dirty="0" err="1"/>
              <a:t>est</a:t>
            </a:r>
            <a:r>
              <a:rPr lang="de-CH" sz="2000" dirty="0"/>
              <a:t> </a:t>
            </a:r>
            <a:r>
              <a:rPr lang="de-CH" sz="2000" dirty="0" err="1"/>
              <a:t>interdit</a:t>
            </a:r>
            <a:r>
              <a:rPr lang="de-CH" sz="2000" dirty="0"/>
              <a:t> de </a:t>
            </a:r>
            <a:r>
              <a:rPr lang="de-CH" sz="2000" dirty="0" err="1"/>
              <a:t>mettre</a:t>
            </a:r>
            <a:r>
              <a:rPr lang="de-CH" sz="2000" dirty="0"/>
              <a:t> </a:t>
            </a:r>
            <a:r>
              <a:rPr lang="de-CH" sz="2000" dirty="0" err="1"/>
              <a:t>sur</a:t>
            </a:r>
            <a:r>
              <a:rPr lang="de-CH" sz="2000" dirty="0"/>
              <a:t> le </a:t>
            </a:r>
            <a:r>
              <a:rPr lang="de-CH" sz="2000" dirty="0" err="1"/>
              <a:t>marché</a:t>
            </a:r>
            <a:r>
              <a:rPr lang="de-CH" sz="2000" dirty="0"/>
              <a:t> des </a:t>
            </a:r>
            <a:r>
              <a:rPr lang="de-CH" sz="2000" dirty="0" err="1"/>
              <a:t>installations</a:t>
            </a:r>
            <a:r>
              <a:rPr lang="de-CH" sz="2000" dirty="0"/>
              <a:t> d’</a:t>
            </a:r>
            <a:r>
              <a:rPr lang="fr-CH" sz="2000" dirty="0"/>
              <a:t>une puissance frigorifique de 12 kW au plus </a:t>
            </a:r>
            <a:r>
              <a:rPr lang="fr-CH" sz="2000" dirty="0">
                <a:solidFill>
                  <a:srgbClr val="0099FF"/>
                </a:solidFill>
              </a:rPr>
              <a:t>et dont le fluide frigorigène présente un potentiel d’effet de serre égal ou supérieur à 150</a:t>
            </a:r>
            <a:endParaRPr lang="de-CH" altLang="de-DE" sz="2000" dirty="0" bmk="">
              <a:solidFill>
                <a:srgbClr val="0099FF"/>
              </a:solidFill>
              <a:ea typeface="Calibri" panose="020F0502020204030204" pitchFamily="34" charset="0"/>
              <a:cs typeface="Arial" panose="020B0604020202020204" pitchFamily="34" charset="0"/>
            </a:endParaRPr>
          </a:p>
        </p:txBody>
      </p:sp>
      <p:sp>
        <p:nvSpPr>
          <p:cNvPr id="4" name="Textfeld 3">
            <a:extLst>
              <a:ext uri="{FF2B5EF4-FFF2-40B4-BE49-F238E27FC236}">
                <a16:creationId xmlns:a16="http://schemas.microsoft.com/office/drawing/2014/main" id="{19FCD68C-691C-05BB-3C20-DD44B8292F2B}"/>
              </a:ext>
            </a:extLst>
          </p:cNvPr>
          <p:cNvSpPr txBox="1"/>
          <p:nvPr/>
        </p:nvSpPr>
        <p:spPr>
          <a:xfrm>
            <a:off x="1055440" y="5229200"/>
            <a:ext cx="10971672" cy="830997"/>
          </a:xfrm>
          <a:prstGeom prst="rect">
            <a:avLst/>
          </a:prstGeom>
          <a:noFill/>
        </p:spPr>
        <p:txBody>
          <a:bodyPr wrap="square" rtlCol="0">
            <a:spAutoFit/>
          </a:bodyPr>
          <a:lstStyle/>
          <a:p>
            <a:pPr marL="354806" lvl="1" indent="-342900">
              <a:spcAft>
                <a:spcPts val="2400"/>
              </a:spcAft>
              <a:buFont typeface="Arial" panose="020B0604020202020204" pitchFamily="34" charset="0"/>
              <a:buChar char="•"/>
              <a:defRPr/>
            </a:pPr>
            <a:r>
              <a:rPr lang="fr-CH" altLang="de-DE" dirty="0" bmk="">
                <a:ea typeface="Calibri" panose="020F0502020204030204" pitchFamily="34" charset="0"/>
                <a:cs typeface="Arial" panose="020B0604020202020204" pitchFamily="34" charset="0"/>
              </a:rPr>
              <a:t>Introduction d'un délai de 6 mois pour la remise d’installations à partir de l’entrée en vigueur des nouvelles réglementations (30 juin 2027) </a:t>
            </a:r>
            <a:endParaRPr lang="de-CH" altLang="de-DE" dirty="0" bmk="">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15721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DBUND 2005 Master BAFU DE - v3">
  <a:themeElements>
    <a:clrScheme name="CDBUND 2005 Master BAFU DE - v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DBUND 2005 Master BAFU DE - v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altLang="de-DE"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altLang="de-DE"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CDBUND 2005 Master BAFU DE - v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DBUND 2005 Master BAFU DE - v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DBUND 2005 Master BAFU DE - v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DBUND 2005 Master BAFU DE - v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DBUND 2005 Master BAFU DE - v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DBUND 2005 Master BAFU DE - v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DBUND 2005 Master BAFU DE - v3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DBUND 2005 Master BAFU DE - v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DBUND 2005 Master BAFU DE - v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DBUND 2005 Master BAFU DE - v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DBUND 2005 Master BAFU DE - v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DBUND 2005 Master BAFU DE - v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f:fields xmlns:f="http://schemas.fabasoft.com/folio/2007/fields">
  <f:record ref="">
    <f:field ref="objname" par="" edit="true" text="Regelung von Kältemitteln in der Schweiz_BAFU_Stand Mai 2019"/>
    <f:field ref="objsubject" par="" edit="true" text=""/>
    <f:field ref="objcreatedby" par="" text="Wöhrnschimmel, Henry (BAFU - WOH)"/>
    <f:field ref="objcreatedat" par="" text="07.05.2019 10:24:47"/>
    <f:field ref="objchangedby" par="" text="Roth, Silvia (BAFU - RSO)"/>
    <f:field ref="objmodifiedat" par="" text="18.06.2019 16:49:02"/>
    <f:field ref="doc_FSCFOLIO_1_1001_FieldDocumentNumber" par="" text=""/>
    <f:field ref="doc_FSCFOLIO_1_1001_FieldSubject" par="" edit="true" text=""/>
    <f:field ref="FSCFOLIO_1_1001_FieldCurrentUser" par="" text="Henry Wöhrnschimmel"/>
    <f:field ref="CCAPRECONFIG_15_1001_Objektname" par="" edit="true" text="Regelung von Kältemitteln in der Schweiz_BAFU_Stand Mai 2019"/>
    <f:field ref="CHPRECONFIG_1_1001_Objektname" par="" edit="true" text="Regelung von Kältemitteln in der Schweiz_BAFU_Stand Mai 2019"/>
  </f:record>
  <f:record inx="1" ref="">
    <f:field ref="CCAPRECONFIG_15_1001_Anrede" par="" edit="true" text=""/>
    <f:field ref="CCAPRECONFIG_15_1001_Anrede_Briefkopf" par="" text=""/>
    <f:field ref="CCAPRECONFIG_15_1001_Geschlecht_Anrede" par="" text=""/>
    <f:field ref="CCAPRECONFIG_15_1001_Titel" par="" edit="true" text=""/>
    <f:field ref="CCAPRECONFIG_15_1001_Nachgestellter_Titel" par="" edit="true" text=""/>
    <f:field ref="CCAPRECONFIG_15_1001_Vorname" par="" edit="true" text=""/>
    <f:field ref="CCAPRECONFIG_15_1001_Nachname" par="" edit="true" text=""/>
    <f:field ref="CCAPRECONFIG_15_1001_zH" par="" edit="true" text=""/>
    <f:field ref="CCAPRECONFIG_15_1001_Geschlecht" par="" text=""/>
    <f:field ref="CCAPRECONFIG_15_1001_Strasse" par="" text=""/>
    <f:field ref="CCAPRECONFIG_15_1001_Hausnummer" par="" text=""/>
    <f:field ref="CCAPRECONFIG_15_1001_Stiege" par="" text=""/>
    <f:field ref="CCAPRECONFIG_15_1001_Stock" par="" text=""/>
    <f:field ref="CCAPRECONFIG_15_1001_Tuer" par="" text=""/>
    <f:field ref="CCAPRECONFIG_15_1001_Postfach" par="" text=""/>
    <f:field ref="CCAPRECONFIG_15_1001_Postleitzahl" par="" text=""/>
    <f:field ref="CCAPRECONFIG_15_1001_Ort" par="" text=""/>
    <f:field ref="CCAPRECONFIG_15_1001_Land" par="" text=""/>
    <f:field ref="CCAPRECONFIG_15_1001_Email" par="" text=""/>
    <f:field ref="CCAPRECONFIG_15_1001_Postalische_Adresse" par="" text=""/>
    <f:field ref="CCAPRECONFIG_15_1001_Adresse" par="" text=""/>
    <f:field ref="CCAPRECONFIG_15_1001_Fax" par="" text=""/>
    <f:field ref="CCAPRECONFIG_15_1001_Telefon" par="" text=""/>
    <f:field ref="CCAPRECONFIG_15_1001_Geburtsdatum" par="" text=""/>
    <f:field ref="CCAPRECONFIG_15_1001_Sozialversicherungsnummer" par="" text=""/>
    <f:field ref="CCAPRECONFIG_15_1001_Berufstitel" par="" text=""/>
    <f:field ref="CCAPRECONFIG_15_1001_Funktionsbezeichnung" par="" text=""/>
    <f:field ref="CCAPRECONFIG_15_1001_Organisationsname" par="" text=""/>
    <f:field ref="CCAPRECONFIG_15_1001_Organisationskurzname" par="" text=""/>
    <f:field ref="CCAPRECONFIG_15_1001_Abschriftsbemerkung" par="" text=""/>
    <f:field ref="CCAPRECONFIG_15_1001_Name_Zeile_2" par="" text=""/>
    <f:field ref="CCAPRECONFIG_15_1001_Name_Zeile_3" par="" text=""/>
    <f:field ref="CCAPRECONFIG_15_1001_Firmenbuchnummer" par="" text=""/>
    <f:field ref="CCAPRECONFIG_15_1001_Versandart" par="" text="B-Post"/>
    <f:field ref="CCAPRECONFIG_15_1001_Kategorie" par="" text="Empfänger/in"/>
    <f:field ref="CCAPRECONFIG_15_1001_Rechtsform" par="" text=""/>
    <f:field ref="CCAPRECONFIG_15_1001_Ziel" par="" text=""/>
    <f:field ref="CHPRECONFIG_1_1001_Anrede" par="" edit="true" text=""/>
    <f:field ref="CHPRECONFIG_1_1001_Titel" par="" edit="true" text=""/>
    <f:field ref="CHPRECONFIG_1_1001_Vorname" par="" edit="true" text=""/>
    <f:field ref="CHPRECONFIG_1_1001_Nachname" par="" edit="true" text=""/>
    <f:field ref="CHPRECONFIG_1_1001_Strasse" par="" text=""/>
    <f:field ref="CHPRECONFIG_1_1001_Postleitzahl" par="" text=""/>
    <f:field ref="CHPRECONFIG_1_1001_Ort" par="" text=""/>
    <f:field ref="CHPRECONFIG_1_1001_EMailAdresse" par="" text=""/>
    <f:field ref="UVEKCFG_15_1700_Personal" par="" text=""/>
    <f:field ref="UVEKCFG_15_1700_Geschlecht" par="" text=""/>
    <f:field ref="UVEKCFG_15_1700_GebDatum" par="" text=""/>
    <f:field ref="UVEKCFG_15_1700_Beruf" par="" text=""/>
    <f:field ref="UVEKCFG_15_1700_Familienstand" par="" text=""/>
    <f:field ref="UVEKCFG_15_1700_Muttersprache" par="" text=""/>
    <f:field ref="UVEKCFG_15_1700_Geboren_in" par="" text=""/>
    <f:field ref="UVEKCFG_15_1700_Briefanrede" par="" text=""/>
    <f:field ref="UVEKCFG_15_1700_Kommunikationssprache" par="" text=""/>
    <f:field ref="UVEKCFG_15_1700_Webseite" par="" text=""/>
    <f:field ref="UVEKCFG_15_1700_TelNr_Business" par="" text=""/>
    <f:field ref="UVEKCFG_15_1700_TelNr_Private" par="" text=""/>
    <f:field ref="UVEKCFG_15_1700_TelNr_Mobile" par="" text=""/>
    <f:field ref="UVEKCFG_15_1700_TelNr_Other" par="" text=""/>
    <f:field ref="UVEKCFG_15_1700_TelNr_Fax" par="" text=""/>
    <f:field ref="UVEKCFG_15_1700_EMail1" par="" text=""/>
    <f:field ref="UVEKCFG_15_1700_EMail2" par="" text=""/>
    <f:field ref="UVEKCFG_15_1700_EMail3" par="" text=""/>
    <f:field ref="UVEKCFG_15_1700_UID" par="" text=""/>
    <f:field ref="UVEKCFG_15_1700_Klassifizierung" par="" text=""/>
    <f:field ref="UVEKCFG_15_1700_Gruendungsjahr" par="" text=""/>
    <f:field ref="UVEKCFG_15_1700_Versandart" par="" text="B-Post"/>
    <f:field ref="UVEKCFG_15_1700_Versandvermek" par="" text=""/>
    <f:field ref="UVEKCFG_15_1700_Kurzbezeichnung" par="" text=""/>
    <f:field ref="UVEKCFG_15_1700_Strasse2" par="" text=""/>
    <f:field ref="UVEKCFG_15_1700_Hausnummer_Zusatz" par="" text=""/>
    <f:field ref="UVEKCFG_15_1700_Land" par="" text=""/>
    <f:field ref="UVEKCFG_15_1700_Serienbrieffeld_1" par="" text=""/>
    <f:field ref="UVEKCFG_15_1700_Serienbrieffeld_2" par="" text=""/>
    <f:field ref="UVEKCFG_15_1700_Serienbrieffeld_3" par="" text=""/>
    <f:field ref="UVEKCFG_15_1700_Serienbrieffeld_4" par="" text=""/>
    <f:field ref="UVEKCFG_15_1700_Serienbrieffeld_5" par="" text=""/>
    <f:field ref="UVEKCFG_15_1700_Adresszeile_1" par="" text=""/>
    <f:field ref="UVEKCFG_15_1700_Adresszeile_2" par="" text=""/>
    <f:field ref="UVEKCFG_15_1700_Adresszeile_3" par="" text=""/>
    <f:field ref="UVEKCFG_15_1700_Adresszeile_4" par="" text=""/>
    <f:field ref="UVEKCFG_15_1700_Adresszeile_5" par="" text=""/>
    <f:field ref="UVEKCFG_15_1700_Adresszeile_6" par="" text=""/>
    <f:field ref="UVEKCFG_15_1700_Adresszeile_7" par="" text=""/>
    <f:field ref="UVEKCFG_15_1700_Adresszeile_8" par="" text=""/>
    <f:field ref="UVEKCFG_15_1700_Adresszeile_9" par="" text=""/>
    <f:field ref="UVEKCFG_15_1700_Adresszeile_10" par="" text=""/>
    <f:field ref="BAVCFG_15_1700_Firma" par="" text=""/>
    <f:field ref="BAVCFG_15_1700_ZustellungAm" par="" text=""/>
    <f:field ref="BAVCFG_15_1700_Anrede_Adresse" par="" edit="true" text=""/>
    <f:field ref="BAVCFG_15_1700_Firma_Kurz" par="" text=""/>
    <f:field ref="BAVCFG_15_1700_Vorname_AP" par="" text=""/>
    <f:field ref="BAVCFG_15_1700_Nachname_AP" par="" text=""/>
    <f:field ref="BAVCFG_15_1700_Adresse1_AP" par="" text=""/>
    <f:field ref="BAVCFG_15_1700_Strasse_AP" par="" text=""/>
    <f:field ref="BAVCFG_15_1700_Postleitzahl_AP" par="" text=""/>
    <f:field ref="BAVCFG_15_1700_Ort_AP" par="" text=""/>
    <f:field ref="BAVCFG_15_1700_EMail_AP" par="" text=""/>
    <f:field ref="BAVCFG_15_1700_Firma_AP" par="" text=""/>
    <f:field ref="BAVCFG_15_1700_AnredePartner_AP" par="" text=""/>
    <f:field ref="BAVCFG_15_1700_Titel_AP" par="" text=""/>
    <f:field ref="BAVCFG_15_1700_Fax_AP" par="" text=""/>
    <f:field ref="BAVCFG_15_1700_Anrede_Adresse_AP" par="" text=""/>
    <f:field ref="BAVCFG_15_1700_Zusatzzeile1_AP" par="" text=""/>
    <f:field ref="BAVCFG_15_1700_Zusatzzeile2_AP" par="" text=""/>
    <f:field ref="BAVCFG_15_1700_Strasse2_AP" par="" text=""/>
    <f:field ref="BAVCFG_15_1700_FirmaKurz_AP" par="" text=""/>
    <f:field ref="BAVCFG_15_1700_Posfach_AP" par="" text=""/>
  </f:record>
  <f:display par="" text="...">
    <f:field ref="FSCFOLIO_1_1001_FieldCurrentUser" text="Aktueller Benutzer"/>
    <f:field ref="objsubject" text="Betreff (einzeilig)"/>
    <f:field ref="objcreatedat" text="Erzeugt am/um"/>
    <f:field ref="objcreatedby" text="Erzeugt von"/>
    <f:field ref="objmodifiedat" text="Letzte Änderung am/um"/>
    <f:field ref="objchangedby" text="Letzte Änderung von"/>
    <f:field ref="objname" text="Name"/>
    <f:field ref="CCAPRECONFIG_15_1001_Objektname" text="Objektname"/>
    <f:field ref="CHPRECONFIG_1_1001_Objektname" text="Objektname"/>
  </f:display>
  <f:display par="" text="&gt; Adressat/innen">
    <f:field ref="UVEKCFG_15_1700_Personal" text=""/>
    <f:field ref="UVEKCFG_15_1700_Geschlecht" text=""/>
    <f:field ref="UVEKCFG_15_1700_GebDatum" text=""/>
    <f:field ref="UVEKCFG_15_1700_Beruf" text=""/>
    <f:field ref="UVEKCFG_15_1700_Familienstand" text=""/>
    <f:field ref="UVEKCFG_15_1700_Muttersprache" text=""/>
    <f:field ref="UVEKCFG_15_1700_Geboren_in" text=""/>
    <f:field ref="UVEKCFG_15_1700_Briefanrede" text=""/>
    <f:field ref="UVEKCFG_15_1700_Kommunikationssprache" text=""/>
    <f:field ref="UVEKCFG_15_1700_Webseite" text=""/>
    <f:field ref="UVEKCFG_15_1700_TelNr_Business" text=""/>
    <f:field ref="UVEKCFG_15_1700_TelNr_Private" text=""/>
    <f:field ref="UVEKCFG_15_1700_TelNr_Mobile" text=""/>
    <f:field ref="UVEKCFG_15_1700_TelNr_Other" text=""/>
    <f:field ref="UVEKCFG_15_1700_TelNr_Fax" text=""/>
    <f:field ref="UVEKCFG_15_1700_EMail1" text=""/>
    <f:field ref="UVEKCFG_15_1700_EMail2" text=""/>
    <f:field ref="UVEKCFG_15_1700_EMail3" text=""/>
    <f:field ref="UVEKCFG_15_1700_UID" text=""/>
    <f:field ref="UVEKCFG_15_1700_Klassifizierung" text=""/>
    <f:field ref="UVEKCFG_15_1700_Gruendungsjahr" text=""/>
    <f:field ref="UVEKCFG_15_1700_Versandart" text=""/>
    <f:field ref="UVEKCFG_15_1700_Versandvermek" text=""/>
    <f:field ref="UVEKCFG_15_1700_Kurzbezeichnung" text=""/>
    <f:field ref="UVEKCFG_15_1700_Strasse2" text=""/>
    <f:field ref="UVEKCFG_15_1700_Hausnummer_Zusatz" text=""/>
    <f:field ref="UVEKCFG_15_1700_Land" text=""/>
    <f:field ref="UVEKCFG_15_1700_Serienbrieffeld_1" text=""/>
    <f:field ref="UVEKCFG_15_1700_Serienbrieffeld_2" text=""/>
    <f:field ref="UVEKCFG_15_1700_Serienbrieffeld_3" text=""/>
    <f:field ref="UVEKCFG_15_1700_Serienbrieffeld_4" text=""/>
    <f:field ref="UVEKCFG_15_1700_Serienbrieffeld_5" text=""/>
    <f:field ref="UVEKCFG_15_1700_Adresszeile_1" text=""/>
    <f:field ref="UVEKCFG_15_1700_Adresszeile_2" text=""/>
    <f:field ref="UVEKCFG_15_1700_Adresszeile_3" text=""/>
    <f:field ref="UVEKCFG_15_1700_Adresszeile_4" text=""/>
    <f:field ref="UVEKCFG_15_1700_Adresszeile_5" text=""/>
    <f:field ref="UVEKCFG_15_1700_Adresszeile_6" text=""/>
    <f:field ref="UVEKCFG_15_1700_Adresszeile_7" text=""/>
    <f:field ref="UVEKCFG_15_1700_Adresszeile_8" text=""/>
    <f:field ref="UVEKCFG_15_1700_Adresszeile_9" text=""/>
    <f:field ref="UVEKCFG_15_1700_Adresszeile_10" text=""/>
    <f:field ref="CCAPRECONFIG_15_1001_Abschriftsbemerkung" text="Abschriftsbemerkung"/>
    <f:field ref="CCAPRECONFIG_15_1001_Adresse" text="Adresse"/>
    <f:field ref="BAVCFG_15_1700_Adresse1_AP" text="Adresse1_AP"/>
    <f:field ref="CCAPRECONFIG_15_1001_Anrede" text="Anrede"/>
    <f:field ref="CHPRECONFIG_1_1001_Anrede" text="Anrede"/>
    <f:field ref="BAVCFG_15_1700_Anrede_Adresse" text="Anrede Adresse"/>
    <f:field ref="BAVCFG_15_1700_Anrede_Adresse_AP" text="Anrede Adresse_AP"/>
    <f:field ref="CCAPRECONFIG_15_1001_Anrede_Briefkopf" text="Anrede_Briefkopf"/>
    <f:field ref="BAVCFG_15_1700_AnredePartner_AP" text="AnredePartner_AP"/>
    <f:field ref="CCAPRECONFIG_15_1001_Berufstitel" text="Berufstitel"/>
    <f:field ref="CHPRECONFIG_1_1001_EMailAdresse" text="E-Mail Adresse"/>
    <f:field ref="BAVCFG_15_1700_EMail_AP" text="E-Mail_AP"/>
    <f:field ref="CCAPRECONFIG_15_1001_Email" text="Email"/>
    <f:field ref="CCAPRECONFIG_15_1001_Fax" text="Fax"/>
    <f:field ref="BAVCFG_15_1700_Fax_AP" text="Fax_AP"/>
    <f:field ref="BAVCFG_15_1700_Firma" text="Firma"/>
    <f:field ref="BAVCFG_15_1700_Firma_Kurz" text="Firma Kurz"/>
    <f:field ref="BAVCFG_15_1700_FirmaKurz_AP" text="Firma Kurz_AP"/>
    <f:field ref="BAVCFG_15_1700_Firma_AP" text="Firma_AP"/>
    <f:field ref="CCAPRECONFIG_15_1001_Firmenbuchnummer" text="Firmenbuchnummer"/>
    <f:field ref="CCAPRECONFIG_15_1001_Funktionsbezeichnung" text="Funktionsbezeichnung"/>
    <f:field ref="CCAPRECONFIG_15_1001_Geburtsdatum" text="Geburtsdatum"/>
    <f:field ref="CCAPRECONFIG_15_1001_Geschlecht" text="Geschlecht"/>
    <f:field ref="CCAPRECONFIG_15_1001_Geschlecht_Anrede" text="Geschlecht_Anrede"/>
    <f:field ref="CCAPRECONFIG_15_1001_Hausnummer" text="Hausnummer"/>
    <f:field ref="CCAPRECONFIG_15_1001_Kategorie" text="Kategorie"/>
    <f:field ref="CCAPRECONFIG_15_1001_Land" text="Land"/>
    <f:field ref="CCAPRECONFIG_15_1001_Nachgestellter_Titel" text="Nachgestellter_Titel"/>
    <f:field ref="CCAPRECONFIG_15_1001_Nachname" text="Nachname"/>
    <f:field ref="CHPRECONFIG_1_1001_Nachname" text="Nachname"/>
    <f:field ref="BAVCFG_15_1700_Nachname_AP" text="Nachname_AP"/>
    <f:field ref="CCAPRECONFIG_15_1001_Name_Zeile_2" text="Name_Zeile_2"/>
    <f:field ref="CCAPRECONFIG_15_1001_Name_Zeile_3" text="Name_Zeile_3"/>
    <f:field ref="CCAPRECONFIG_15_1001_Organisationskurzname" text="Organisationskurzname"/>
    <f:field ref="CCAPRECONFIG_15_1001_Organisationsname" text="Organisationsname"/>
    <f:field ref="CHPRECONFIG_1_1001_Ort" text="Ort"/>
    <f:field ref="CCAPRECONFIG_15_1001_Ort" text="Ort"/>
    <f:field ref="BAVCFG_15_1700_Ort_AP" text="Ort_AP"/>
    <f:field ref="BAVCFG_15_1700_Posfach_AP" text="Posfach_AP"/>
    <f:field ref="CCAPRECONFIG_15_1001_Postalische_Adresse" text="Postalische_Adresse"/>
    <f:field ref="CCAPRECONFIG_15_1001_Postfach" text="Postfach"/>
    <f:field ref="CCAPRECONFIG_15_1001_Postleitzahl" text="Postleitzahl"/>
    <f:field ref="CHPRECONFIG_1_1001_Postleitzahl" text="Postleitzahl"/>
    <f:field ref="BAVCFG_15_1700_Postleitzahl_AP" text="Postleitzahl_AP"/>
    <f:field ref="CCAPRECONFIG_15_1001_Rechtsform" text="Rechtsform"/>
    <f:field ref="CCAPRECONFIG_15_1001_Sozialversicherungsnummer" text="Sozialversicherungsnummer"/>
    <f:field ref="CCAPRECONFIG_15_1001_Stiege" text="Stiege"/>
    <f:field ref="CCAPRECONFIG_15_1001_Stock" text="Stock"/>
    <f:field ref="CCAPRECONFIG_15_1001_Strasse" text="Strasse"/>
    <f:field ref="CHPRECONFIG_1_1001_Strasse" text="Strasse"/>
    <f:field ref="BAVCFG_15_1700_Strasse2_AP" text="Strasse2_AP"/>
    <f:field ref="BAVCFG_15_1700_Strasse_AP" text="Strasse_AP"/>
    <f:field ref="CCAPRECONFIG_15_1001_Telefon" text="Telefon"/>
    <f:field ref="CCAPRECONFIG_15_1001_Titel" text="Titel"/>
    <f:field ref="CHPRECONFIG_1_1001_Titel" text="Titel"/>
    <f:field ref="BAVCFG_15_1700_Titel_AP" text="Titel_AP"/>
    <f:field ref="CCAPRECONFIG_15_1001_Tuer" text="Tuer"/>
    <f:field ref="CCAPRECONFIG_15_1001_Versandart" text="Versandart"/>
    <f:field ref="CHPRECONFIG_1_1001_Vorname" text="Vorname"/>
    <f:field ref="CCAPRECONFIG_15_1001_Vorname" text="Vorname"/>
    <f:field ref="BAVCFG_15_1700_Vorname_AP" text="Vorname_AP"/>
    <f:field ref="CCAPRECONFIG_15_1001_zH" text="zH"/>
    <f:field ref="CCAPRECONFIG_15_1001_Ziel" text="Ziel"/>
    <f:field ref="BAVCFG_15_1700_Zusatzzeile1_AP" text="Zusatzzeile1_AP"/>
    <f:field ref="BAVCFG_15_1700_Zusatzzeile2_AP" text="Zusatzzeile2_AP"/>
    <f:field ref="BAVCFG_15_1700_ZustellungAm" text="ZustellungAm"/>
  </f:display>
  <f:display par="" text="Serienbrief">
    <f:field ref="doc_FSCFOLIO_1_1001_FieldSubject" text="Betreff"/>
    <f:field ref="doc_FSCFOLIO_1_1001_FieldDocumentNumber" text="Dokument Nummer"/>
  </f:display>
</f:fields>
</file>

<file path=customXml/itemProps1.xml><?xml version="1.0" encoding="utf-8"?>
<ds:datastoreItem xmlns:ds="http://schemas.openxmlformats.org/officeDocument/2006/customXml" ds:itemID="{4E8A9591-F074-446B-902F-511FF79C122F}">
  <ds:schemaRefs>
    <ds:schemaRef ds:uri="http://schemas.fabasoft.com/folio/2007/fields"/>
  </ds:schemaRefs>
</ds:datastoreItem>
</file>

<file path=docProps/app.xml><?xml version="1.0" encoding="utf-8"?>
<Properties xmlns="http://schemas.openxmlformats.org/officeDocument/2006/extended-properties" xmlns:vt="http://schemas.openxmlformats.org/officeDocument/2006/docPropsVTypes">
  <Template>CDBUND 2005 Master BAFU DE - v3</Template>
  <TotalTime>0</TotalTime>
  <Words>893</Words>
  <Application>Microsoft Office PowerPoint</Application>
  <PresentationFormat>Grand écran</PresentationFormat>
  <Paragraphs>116</Paragraphs>
  <Slides>20</Slides>
  <Notes>20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20</vt:i4>
      </vt:variant>
    </vt:vector>
  </HeadingPairs>
  <TitlesOfParts>
    <vt:vector size="26" baseType="lpstr">
      <vt:lpstr>Arial</vt:lpstr>
      <vt:lpstr>Calibri</vt:lpstr>
      <vt:lpstr>Symbol</vt:lpstr>
      <vt:lpstr>Times</vt:lpstr>
      <vt:lpstr>Wingdings</vt:lpstr>
      <vt:lpstr>CDBUND 2005 Master BAFU DE - v3</vt:lpstr>
      <vt:lpstr>Révision des réglementations de l’ORRChim sur les  fluides frigorigènes</vt:lpstr>
      <vt:lpstr>Contenu</vt:lpstr>
      <vt:lpstr>Introduction</vt:lpstr>
      <vt:lpstr>Introduction</vt:lpstr>
      <vt:lpstr>Révision des réglementations sur les fluides frigorigènes</vt:lpstr>
      <vt:lpstr>Processus législatif</vt:lpstr>
      <vt:lpstr>Révision ORRChim «Automne 2025»  Projet</vt:lpstr>
      <vt:lpstr>Révision ORRChim «Automne 2025»  Procédure de consultation</vt:lpstr>
      <vt:lpstr>Révision ORRChim «Automne 2025»  Modification après la procédure de consultation (1/3) </vt:lpstr>
      <vt:lpstr>Révision ORRChim «Automne 2025»   Modification après la consultation (2/3) </vt:lpstr>
      <vt:lpstr>Révision ORRChim «Automne 2025»   Modification après la consultation (3/3) </vt:lpstr>
      <vt:lpstr>Révision ORRChim «Automne 2025»   Décision du conseil fédéral </vt:lpstr>
      <vt:lpstr>Implication actuelle et future de la branche et des autorités cantonales d’exécution</vt:lpstr>
      <vt:lpstr>Groupe de travail sur l’état de la technique </vt:lpstr>
      <vt:lpstr>Groupe de travail sur l’état de la technique</vt:lpstr>
      <vt:lpstr>Groupe de travail sur l’état de la technique</vt:lpstr>
      <vt:lpstr>Groupe de travail pour l’actualisation des aides à l’exécution </vt:lpstr>
      <vt:lpstr>Perspectives sur les PFAS</vt:lpstr>
      <vt:lpstr>Droit européen</vt:lpstr>
      <vt:lpstr>Présentation PowerPoint</vt:lpstr>
    </vt:vector>
  </TitlesOfParts>
  <Company>UVEK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der Präsentation</dc:title>
  <dc:creator>Schio Remo</dc:creator>
  <cp:lastModifiedBy>Schmidely Loïc BAFU</cp:lastModifiedBy>
  <cp:revision>806</cp:revision>
  <cp:lastPrinted>2003-11-14T16:51:38Z</cp:lastPrinted>
  <dcterms:created xsi:type="dcterms:W3CDTF">2005-12-13T10:05:57Z</dcterms:created>
  <dcterms:modified xsi:type="dcterms:W3CDTF">2025-12-05T14:11:39Z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SC#COOELAK@1.1001:Subject">
    <vt:lpwstr/>
  </property>
  <property fmtid="{D5CDD505-2E9C-101B-9397-08002B2CF9AE}" pid="3" name="FSC#COOELAK@1.1001:FileReference">
    <vt:lpwstr>227.24-07-01375</vt:lpwstr>
  </property>
  <property fmtid="{D5CDD505-2E9C-101B-9397-08002B2CF9AE}" pid="4" name="FSC#COOELAK@1.1001:FileRefYear">
    <vt:lpwstr>2016</vt:lpwstr>
  </property>
  <property fmtid="{D5CDD505-2E9C-101B-9397-08002B2CF9AE}" pid="5" name="FSC#COOELAK@1.1001:FileRefOrdinal">
    <vt:lpwstr>1375</vt:lpwstr>
  </property>
  <property fmtid="{D5CDD505-2E9C-101B-9397-08002B2CF9AE}" pid="6" name="FSC#COOELAK@1.1001:FileRefOU">
    <vt:lpwstr>Luftreinhaltung und Chemikalien (LuChem)</vt:lpwstr>
  </property>
  <property fmtid="{D5CDD505-2E9C-101B-9397-08002B2CF9AE}" pid="7" name="FSC#COOELAK@1.1001:Organization">
    <vt:lpwstr/>
  </property>
  <property fmtid="{D5CDD505-2E9C-101B-9397-08002B2CF9AE}" pid="8" name="FSC#COOELAK@1.1001:Owner">
    <vt:lpwstr>Wöhrnschimmel Henry</vt:lpwstr>
  </property>
  <property fmtid="{D5CDD505-2E9C-101B-9397-08002B2CF9AE}" pid="9" name="FSC#COOELAK@1.1001:OwnerExtension">
    <vt:lpwstr>+41 58 46 317 20</vt:lpwstr>
  </property>
  <property fmtid="{D5CDD505-2E9C-101B-9397-08002B2CF9AE}" pid="10" name="FSC#COOELAK@1.1001:OwnerFaxExtension">
    <vt:lpwstr>+41 58 46 401 37</vt:lpwstr>
  </property>
  <property fmtid="{D5CDD505-2E9C-101B-9397-08002B2CF9AE}" pid="11" name="FSC#COOELAK@1.1001:DispatchedBy">
    <vt:lpwstr/>
  </property>
  <property fmtid="{D5CDD505-2E9C-101B-9397-08002B2CF9AE}" pid="12" name="FSC#COOELAK@1.1001:DispatchedAt">
    <vt:lpwstr/>
  </property>
  <property fmtid="{D5CDD505-2E9C-101B-9397-08002B2CF9AE}" pid="13" name="FSC#COOELAK@1.1001:ApprovedBy">
    <vt:lpwstr/>
  </property>
  <property fmtid="{D5CDD505-2E9C-101B-9397-08002B2CF9AE}" pid="14" name="FSC#COOELAK@1.1001:ApprovedAt">
    <vt:lpwstr/>
  </property>
  <property fmtid="{D5CDD505-2E9C-101B-9397-08002B2CF9AE}" pid="15" name="FSC#COOELAK@1.1001:Department">
    <vt:lpwstr>Biozide und Pflanzenschutzmittel (LuChem) (BAFU)</vt:lpwstr>
  </property>
  <property fmtid="{D5CDD505-2E9C-101B-9397-08002B2CF9AE}" pid="16" name="FSC#COOELAK@1.1001:CreatedAt">
    <vt:lpwstr>07.05.2019</vt:lpwstr>
  </property>
  <property fmtid="{D5CDD505-2E9C-101B-9397-08002B2CF9AE}" pid="17" name="FSC#COOELAK@1.1001:OU">
    <vt:lpwstr>Biozide und Pflanzenschutzmittel (LuChem) (BAFU)</vt:lpwstr>
  </property>
  <property fmtid="{D5CDD505-2E9C-101B-9397-08002B2CF9AE}" pid="18" name="FSC#COOELAK@1.1001:Priority">
    <vt:lpwstr> ()</vt:lpwstr>
  </property>
  <property fmtid="{D5CDD505-2E9C-101B-9397-08002B2CF9AE}" pid="19" name="FSC#COOELAK@1.1001:ObjBarCode">
    <vt:lpwstr>*COO.2002.100.2.10775471*</vt:lpwstr>
  </property>
  <property fmtid="{D5CDD505-2E9C-101B-9397-08002B2CF9AE}" pid="20" name="FSC#COOELAK@1.1001:RefBarCode">
    <vt:lpwstr>*COO.2002.100.6.2619950*</vt:lpwstr>
  </property>
  <property fmtid="{D5CDD505-2E9C-101B-9397-08002B2CF9AE}" pid="21" name="FSC#COOELAK@1.1001:FileRefBarCode">
    <vt:lpwstr>*227.24-07-01375*</vt:lpwstr>
  </property>
  <property fmtid="{D5CDD505-2E9C-101B-9397-08002B2CF9AE}" pid="22" name="FSC#COOELAK@1.1001:ExternalRef">
    <vt:lpwstr/>
  </property>
  <property fmtid="{D5CDD505-2E9C-101B-9397-08002B2CF9AE}" pid="23" name="FSC#ELAKGOV@1.1001:PersonalSubjGender">
    <vt:lpwstr/>
  </property>
  <property fmtid="{D5CDD505-2E9C-101B-9397-08002B2CF9AE}" pid="24" name="FSC#ELAKGOV@1.1001:PersonalSubjFirstName">
    <vt:lpwstr/>
  </property>
  <property fmtid="{D5CDD505-2E9C-101B-9397-08002B2CF9AE}" pid="25" name="FSC#ELAKGOV@1.1001:PersonalSubjSurName">
    <vt:lpwstr/>
  </property>
  <property fmtid="{D5CDD505-2E9C-101B-9397-08002B2CF9AE}" pid="26" name="FSC#ELAKGOV@1.1001:PersonalSubjSalutation">
    <vt:lpwstr/>
  </property>
  <property fmtid="{D5CDD505-2E9C-101B-9397-08002B2CF9AE}" pid="27" name="FSC#ELAKGOV@1.1001:PersonalSubjAddress">
    <vt:lpwstr/>
  </property>
  <property fmtid="{D5CDD505-2E9C-101B-9397-08002B2CF9AE}" pid="28" name="FSC#BAFUBDO@15.1700:Abs2_Funktion">
    <vt:lpwstr/>
  </property>
  <property fmtid="{D5CDD505-2E9C-101B-9397-08002B2CF9AE}" pid="29" name="FSC#BAFUBDO@15.1700:Abs2_Name">
    <vt:lpwstr/>
  </property>
  <property fmtid="{D5CDD505-2E9C-101B-9397-08002B2CF9AE}" pid="30" name="FSC#BAFUBDO@15.1700:Abs2_Titel">
    <vt:lpwstr/>
  </property>
  <property fmtid="{D5CDD505-2E9C-101B-9397-08002B2CF9AE}" pid="31" name="FSC#BAFUBDO@15.1700:Abs2_Vorname">
    <vt:lpwstr/>
  </property>
  <property fmtid="{D5CDD505-2E9C-101B-9397-08002B2CF9AE}" pid="32" name="FSC#BAFUBDO@15.1700:Abs_Funktion">
    <vt:lpwstr/>
  </property>
  <property fmtid="{D5CDD505-2E9C-101B-9397-08002B2CF9AE}" pid="33" name="FSC#BAFUBDO@15.1700:Abs_Name">
    <vt:lpwstr/>
  </property>
  <property fmtid="{D5CDD505-2E9C-101B-9397-08002B2CF9AE}" pid="34" name="FSC#BAFUBDO@15.1700:Abs_Ort">
    <vt:lpwstr>Bern</vt:lpwstr>
  </property>
  <property fmtid="{D5CDD505-2E9C-101B-9397-08002B2CF9AE}" pid="35" name="FSC#BAFUBDO@15.1700:Abs_Titel">
    <vt:lpwstr/>
  </property>
  <property fmtid="{D5CDD505-2E9C-101B-9397-08002B2CF9AE}" pid="36" name="FSC#BAFUBDO@15.1700:Abs_Vorname">
    <vt:lpwstr/>
  </property>
  <property fmtid="{D5CDD505-2E9C-101B-9397-08002B2CF9AE}" pid="37" name="FSC#BAFUBDO@15.1700:Absender_Fusszeilen">
    <vt:lpwstr/>
  </property>
  <property fmtid="{D5CDD505-2E9C-101B-9397-08002B2CF9AE}" pid="38" name="FSC#BAFUBDO@15.1700:Absender_Kopfzeile">
    <vt:lpwstr>CH-3003 Bern, </vt:lpwstr>
  </property>
  <property fmtid="{D5CDD505-2E9C-101B-9397-08002B2CF9AE}" pid="39" name="FSC#BAFUBDO@15.1700:Absender_Kopfzeile_OE">
    <vt:lpwstr>BAFU</vt:lpwstr>
  </property>
  <property fmtid="{D5CDD505-2E9C-101B-9397-08002B2CF9AE}" pid="40" name="FSC#BAFUBDO@15.1700:Abteilung">
    <vt:lpwstr>Abteilung Luftreinhaltung und Chemikalien</vt:lpwstr>
  </property>
  <property fmtid="{D5CDD505-2E9C-101B-9397-08002B2CF9AE}" pid="41" name="FSC#BAFUBDO@15.1700:Abteilung_neu">
    <vt:lpwstr/>
  </property>
  <property fmtid="{D5CDD505-2E9C-101B-9397-08002B2CF9AE}" pid="42" name="FSC#BAFUBDO@15.1700:Aktenzeichen">
    <vt:lpwstr>227.24-07-01375/00004/00020/S192-0532</vt:lpwstr>
  </property>
  <property fmtid="{D5CDD505-2E9C-101B-9397-08002B2CF9AE}" pid="43" name="FSC#BAFUBDO@15.1700:Anlagetyp">
    <vt:lpwstr/>
  </property>
  <property fmtid="{D5CDD505-2E9C-101B-9397-08002B2CF9AE}" pid="44" name="FSC#BAFUBDO@15.1700:Anrechenbare_Kosten">
    <vt:lpwstr/>
  </property>
  <property fmtid="{D5CDD505-2E9C-101B-9397-08002B2CF9AE}" pid="45" name="FSC#BAFUBDO@15.1700:Anruf_Empfaenger">
    <vt:lpwstr/>
  </property>
  <property fmtid="{D5CDD505-2E9C-101B-9397-08002B2CF9AE}" pid="46" name="FSC#BAFUBDO@15.1700:Antwort_bis">
    <vt:lpwstr/>
  </property>
  <property fmtid="{D5CDD505-2E9C-101B-9397-08002B2CF9AE}" pid="47" name="FSC#BAFUBDO@15.1700:Anzahl_Taetigkeiten">
    <vt:lpwstr/>
  </property>
  <property fmtid="{D5CDD505-2E9C-101B-9397-08002B2CF9AE}" pid="48" name="FSC#BAFUBDO@15.1700:Auftrag_Nr">
    <vt:lpwstr>227.24-07-01375/00004/00020</vt:lpwstr>
  </property>
  <property fmtid="{D5CDD505-2E9C-101B-9397-08002B2CF9AE}" pid="49" name="FSC#BAFUBDO@15.1700:Auftraggeber_Email">
    <vt:lpwstr/>
  </property>
  <property fmtid="{D5CDD505-2E9C-101B-9397-08002B2CF9AE}" pid="50" name="FSC#BAFUBDO@15.1700:Auftraggeber_Name">
    <vt:lpwstr/>
  </property>
  <property fmtid="{D5CDD505-2E9C-101B-9397-08002B2CF9AE}" pid="51" name="FSC#BAFUBDO@15.1700:Auftraggeber_Tel">
    <vt:lpwstr/>
  </property>
  <property fmtid="{D5CDD505-2E9C-101B-9397-08002B2CF9AE}" pid="52" name="FSC#BAFUBDO@15.1700:Auftraggeber_Vorname">
    <vt:lpwstr/>
  </property>
  <property fmtid="{D5CDD505-2E9C-101B-9397-08002B2CF9AE}" pid="53" name="FSC#BAFUBDO@15.1700:AufwandBetrag">
    <vt:lpwstr/>
  </property>
  <property fmtid="{D5CDD505-2E9C-101B-9397-08002B2CF9AE}" pid="54" name="FSC#BAFUBDO@15.1700:AufwandStunden">
    <vt:lpwstr/>
  </property>
  <property fmtid="{D5CDD505-2E9C-101B-9397-08002B2CF9AE}" pid="55" name="FSC#BAFUBDO@15.1700:Ausgangssprache">
    <vt:lpwstr/>
  </property>
  <property fmtid="{D5CDD505-2E9C-101B-9397-08002B2CF9AE}" pid="56" name="FSC#BAFUBDO@15.1700:Auskunft1">
    <vt:lpwstr/>
  </property>
  <property fmtid="{D5CDD505-2E9C-101B-9397-08002B2CF9AE}" pid="57" name="FSC#BAFUBDO@15.1700:Auskunft2">
    <vt:lpwstr/>
  </property>
  <property fmtid="{D5CDD505-2E9C-101B-9397-08002B2CF9AE}" pid="58" name="FSC#BAFUBDO@15.1700:Auskunft3">
    <vt:lpwstr/>
  </property>
  <property fmtid="{D5CDD505-2E9C-101B-9397-08002B2CF9AE}" pid="59" name="FSC#BAFUBDO@15.1700:Auskunft4">
    <vt:lpwstr/>
  </property>
  <property fmtid="{D5CDD505-2E9C-101B-9397-08002B2CF9AE}" pid="60" name="FSC#BAFUBDO@15.1700:Auskunftgeber">
    <vt:lpwstr/>
  </property>
  <property fmtid="{D5CDD505-2E9C-101B-9397-08002B2CF9AE}" pid="61" name="FSC#BAFUBDO@15.1700:Berater">
    <vt:lpwstr/>
  </property>
  <property fmtid="{D5CDD505-2E9C-101B-9397-08002B2CF9AE}" pid="62" name="FSC#BAFUBDO@15.1700:Bericht_Autor">
    <vt:lpwstr/>
  </property>
  <property fmtid="{D5CDD505-2E9C-101B-9397-08002B2CF9AE}" pid="63" name="FSC#BAFUBDO@15.1700:Bescheinigungsanspruch_Total_2013">
    <vt:lpwstr/>
  </property>
  <property fmtid="{D5CDD505-2E9C-101B-9397-08002B2CF9AE}" pid="64" name="FSC#BAFUBDO@15.1700:Beschlussnummer">
    <vt:lpwstr/>
  </property>
  <property fmtid="{D5CDD505-2E9C-101B-9397-08002B2CF9AE}" pid="65" name="FSC#BAFUBDO@15.1700:Beschreibungdatum">
    <vt:lpwstr/>
  </property>
  <property fmtid="{D5CDD505-2E9C-101B-9397-08002B2CF9AE}" pid="66" name="FSC#BAFUBDO@15.1700:Beschreibungname">
    <vt:lpwstr/>
  </property>
  <property fmtid="{D5CDD505-2E9C-101B-9397-08002B2CF9AE}" pid="67" name="FSC#BAFUBDO@15.1700:Briefdatum">
    <vt:lpwstr/>
  </property>
  <property fmtid="{D5CDD505-2E9C-101B-9397-08002B2CF9AE}" pid="68" name="FSC#BAFUBDO@15.1700:Bundesbeitrag">
    <vt:lpwstr/>
  </property>
  <property fmtid="{D5CDD505-2E9C-101B-9397-08002B2CF9AE}" pid="69" name="FSC#BAFUBDO@15.1700:Bundesbeitrag_Prozent">
    <vt:lpwstr/>
  </property>
  <property fmtid="{D5CDD505-2E9C-101B-9397-08002B2CF9AE}" pid="70" name="FSC#BAFUBDO@15.1700:Dat_Eingabedatum">
    <vt:lpwstr/>
  </property>
  <property fmtid="{D5CDD505-2E9C-101B-9397-08002B2CF9AE}" pid="71" name="FSC#BAFUBDO@15.1700:Dat_Interne_Mitberichte">
    <vt:lpwstr/>
  </property>
  <property fmtid="{D5CDD505-2E9C-101B-9397-08002B2CF9AE}" pid="72" name="FSC#BAFUBDO@15.1700:Dat_Prov_Baubewilligung">
    <vt:lpwstr/>
  </property>
  <property fmtid="{D5CDD505-2E9C-101B-9397-08002B2CF9AE}" pid="73" name="FSC#BAFUBDO@15.1700:Datum_des_Monitoringberichts_2013">
    <vt:lpwstr/>
  </property>
  <property fmtid="{D5CDD505-2E9C-101B-9397-08002B2CF9AE}" pid="74" name="FSC#BAFUBDO@15.1700:Datum_Gesuch">
    <vt:lpwstr/>
  </property>
  <property fmtid="{D5CDD505-2E9C-101B-9397-08002B2CF9AE}" pid="75" name="FSC#BAFUBDO@15.1700:Datum_Verfügung_aktuell">
    <vt:lpwstr/>
  </property>
  <property fmtid="{D5CDD505-2E9C-101B-9397-08002B2CF9AE}" pid="76" name="FSC#BAFUBDO@15.1700:DatumErstellung">
    <vt:lpwstr>07.05.2019</vt:lpwstr>
  </property>
  <property fmtid="{D5CDD505-2E9C-101B-9397-08002B2CF9AE}" pid="77" name="FSC#BAFUBDO@15.1700:Diff_TaetigkeitenStandorte">
    <vt:lpwstr/>
  </property>
  <property fmtid="{D5CDD505-2E9C-101B-9397-08002B2CF9AE}" pid="78" name="FSC#BAFUBDO@15.1700:Diff_TaetigkeitenStandorte_Nr">
    <vt:lpwstr/>
  </property>
  <property fmtid="{D5CDD505-2E9C-101B-9397-08002B2CF9AE}" pid="79" name="FSC#BAFUBDO@15.1700:DocGegenstand">
    <vt:lpwstr>Regelung von Kältemitteln in der Schweiz_BAFU_Stand Mai 2019</vt:lpwstr>
  </property>
  <property fmtid="{D5CDD505-2E9C-101B-9397-08002B2CF9AE}" pid="80" name="FSC#BAFUBDO@15.1700:Eingang">
    <vt:lpwstr>2017-09-11T10:15:27</vt:lpwstr>
  </property>
  <property fmtid="{D5CDD505-2E9C-101B-9397-08002B2CF9AE}" pid="81" name="FSC#BAFUBDO@15.1700:Eingang_per">
    <vt:lpwstr/>
  </property>
  <property fmtid="{D5CDD505-2E9C-101B-9397-08002B2CF9AE}" pid="82" name="FSC#BAFUBDO@15.1700:Eingangsdatum">
    <vt:lpwstr/>
  </property>
  <property fmtid="{D5CDD505-2E9C-101B-9397-08002B2CF9AE}" pid="83" name="FSC#BAFUBDO@15.1700:Emmissionsreduktion">
    <vt:lpwstr/>
  </property>
  <property fmtid="{D5CDD505-2E9C-101B-9397-08002B2CF9AE}" pid="84" name="FSC#BAFUBDO@15.1700:Emmissionsziel_2013">
    <vt:lpwstr/>
  </property>
  <property fmtid="{D5CDD505-2E9C-101B-9397-08002B2CF9AE}" pid="85" name="FSC#BAFUBDO@15.1700:Emmissionsziel_2014">
    <vt:lpwstr/>
  </property>
  <property fmtid="{D5CDD505-2E9C-101B-9397-08002B2CF9AE}" pid="86" name="FSC#BAFUBDO@15.1700:Emmissionsziel_2015">
    <vt:lpwstr/>
  </property>
  <property fmtid="{D5CDD505-2E9C-101B-9397-08002B2CF9AE}" pid="87" name="FSC#BAFUBDO@15.1700:Emmissionsziel_2016">
    <vt:lpwstr/>
  </property>
  <property fmtid="{D5CDD505-2E9C-101B-9397-08002B2CF9AE}" pid="88" name="FSC#BAFUBDO@15.1700:Emmissionsziel_2017">
    <vt:lpwstr/>
  </property>
  <property fmtid="{D5CDD505-2E9C-101B-9397-08002B2CF9AE}" pid="89" name="FSC#BAFUBDO@15.1700:Emmissionsziel_2018">
    <vt:lpwstr/>
  </property>
  <property fmtid="{D5CDD505-2E9C-101B-9397-08002B2CF9AE}" pid="90" name="FSC#BAFUBDO@15.1700:Emmissionsziel_2019">
    <vt:lpwstr/>
  </property>
  <property fmtid="{D5CDD505-2E9C-101B-9397-08002B2CF9AE}" pid="91" name="FSC#BAFUBDO@15.1700:Emmissionsziel_2020">
    <vt:lpwstr/>
  </property>
  <property fmtid="{D5CDD505-2E9C-101B-9397-08002B2CF9AE}" pid="92" name="FSC#BAFUBDO@15.1700:Emmissionsziel_Gesamt">
    <vt:lpwstr/>
  </property>
  <property fmtid="{D5CDD505-2E9C-101B-9397-08002B2CF9AE}" pid="93" name="FSC#BAFUBDO@15.1700:Empfaenger_Adresszeile">
    <vt:lpwstr/>
  </property>
  <property fmtid="{D5CDD505-2E9C-101B-9397-08002B2CF9AE}" pid="94" name="FSC#BAFUBDO@15.1700:ePMNummer">
    <vt:lpwstr/>
  </property>
  <property fmtid="{D5CDD505-2E9C-101B-9397-08002B2CF9AE}" pid="95" name="FSC#BAFUBDO@15.1700:Etappennummer">
    <vt:lpwstr/>
  </property>
  <property fmtid="{D5CDD505-2E9C-101B-9397-08002B2CF9AE}" pid="96" name="FSC#BAFUBDO@15.1700:EU_01_Verpflichter_Name_Adresse">
    <vt:lpwstr/>
  </property>
  <property fmtid="{D5CDD505-2E9C-101B-9397-08002B2CF9AE}" pid="97" name="FSC#BAFUBDO@15.1700:EU_02_Verpflichter_Name_Adresse">
    <vt:lpwstr/>
  </property>
  <property fmtid="{D5CDD505-2E9C-101B-9397-08002B2CF9AE}" pid="98" name="FSC#BAFUBDO@15.1700:EU_03_Verpflichter_Name_Adresse">
    <vt:lpwstr/>
  </property>
  <property fmtid="{D5CDD505-2E9C-101B-9397-08002B2CF9AE}" pid="99" name="FSC#BAFUBDO@15.1700:EU_04_Verpflichter_Name_Adresse">
    <vt:lpwstr/>
  </property>
  <property fmtid="{D5CDD505-2E9C-101B-9397-08002B2CF9AE}" pid="100" name="FSC#BAFUBDO@15.1700:EU_05_Verpflichter_Name_Adresse">
    <vt:lpwstr/>
  </property>
  <property fmtid="{D5CDD505-2E9C-101B-9397-08002B2CF9AE}" pid="101" name="FSC#BAFUBDO@15.1700:EU_06_Verpflichter_Name_Adresse">
    <vt:lpwstr/>
  </property>
  <property fmtid="{D5CDD505-2E9C-101B-9397-08002B2CF9AE}" pid="102" name="FSC#BAFUBDO@15.1700:Experte_Email">
    <vt:lpwstr/>
  </property>
  <property fmtid="{D5CDD505-2E9C-101B-9397-08002B2CF9AE}" pid="103" name="FSC#BAFUBDO@15.1700:Experte_Name">
    <vt:lpwstr/>
  </property>
  <property fmtid="{D5CDD505-2E9C-101B-9397-08002B2CF9AE}" pid="104" name="FSC#BAFUBDO@15.1700:Experte_Tel">
    <vt:lpwstr/>
  </property>
  <property fmtid="{D5CDD505-2E9C-101B-9397-08002B2CF9AE}" pid="105" name="FSC#BAFUBDO@15.1700:Experte_Vorname">
    <vt:lpwstr/>
  </property>
  <property fmtid="{D5CDD505-2E9C-101B-9397-08002B2CF9AE}" pid="106" name="FSC#BAFUBDO@15.1700:Filereference">
    <vt:lpwstr>227.24-07-01375</vt:lpwstr>
  </property>
  <property fmtid="{D5CDD505-2E9C-101B-9397-08002B2CF9AE}" pid="107" name="FSC#BAFUBDO@15.1700:Gas">
    <vt:lpwstr/>
  </property>
  <property fmtid="{D5CDD505-2E9C-101B-9397-08002B2CF9AE}" pid="108" name="FSC#BAFUBDO@15.1700:Gegenstand">
    <vt:lpwstr/>
  </property>
  <property fmtid="{D5CDD505-2E9C-101B-9397-08002B2CF9AE}" pid="109" name="FSC#BAFUBDO@15.1700:Gemeinden">
    <vt:lpwstr/>
  </property>
  <property fmtid="{D5CDD505-2E9C-101B-9397-08002B2CF9AE}" pid="110" name="FSC#BAFUBDO@15.1700:Gesamtkostenvoranschlag">
    <vt:lpwstr/>
  </property>
  <property fmtid="{D5CDD505-2E9C-101B-9397-08002B2CF9AE}" pid="111" name="FSC#BAFUBDO@15.1700:GesamtV_Name">
    <vt:lpwstr/>
  </property>
  <property fmtid="{D5CDD505-2E9C-101B-9397-08002B2CF9AE}" pid="112" name="FSC#BAFUBDO@15.1700:Geschaeft">
    <vt:lpwstr/>
  </property>
  <property fmtid="{D5CDD505-2E9C-101B-9397-08002B2CF9AE}" pid="113" name="FSC#BAFUBDO@15.1700:Gesuch_um_Bescheinigung_2013">
    <vt:lpwstr/>
  </property>
  <property fmtid="{D5CDD505-2E9C-101B-9397-08002B2CF9AE}" pid="114" name="FSC#BAFUBDO@15.1700:Gesuchsteller">
    <vt:lpwstr/>
  </property>
  <property fmtid="{D5CDD505-2E9C-101B-9397-08002B2CF9AE}" pid="115" name="FSC#BAFUBDO@15.1700:Gesuchsteller_Addresszeilen">
    <vt:lpwstr/>
  </property>
  <property fmtid="{D5CDD505-2E9C-101B-9397-08002B2CF9AE}" pid="116" name="FSC#BAFUBDO@15.1700:Gesuchsteller_Name">
    <vt:lpwstr/>
  </property>
  <property fmtid="{D5CDD505-2E9C-101B-9397-08002B2CF9AE}" pid="117" name="FSC#BAFUBDO@15.1700:Gruss">
    <vt:lpwstr>Freundliche Grüsse</vt:lpwstr>
  </property>
  <property fmtid="{D5CDD505-2E9C-101B-9397-08002B2CF9AE}" pid="118" name="FSC#BAFUBDO@15.1700:Gutschriften_aus_1VP">
    <vt:lpwstr/>
  </property>
  <property fmtid="{D5CDD505-2E9C-101B-9397-08002B2CF9AE}" pid="119" name="FSC#BAFUBDO@15.1700:Ihr_Zeichen">
    <vt:lpwstr/>
  </property>
  <property fmtid="{D5CDD505-2E9C-101B-9397-08002B2CF9AE}" pid="120" name="FSC#BAFUBDO@15.1700:Journalist">
    <vt:lpwstr/>
  </property>
  <property fmtid="{D5CDD505-2E9C-101B-9397-08002B2CF9AE}" pid="121" name="FSC#BAFUBDO@15.1700:Journalist_Email">
    <vt:lpwstr/>
  </property>
  <property fmtid="{D5CDD505-2E9C-101B-9397-08002B2CF9AE}" pid="122" name="FSC#BAFUBDO@15.1700:Journalist_Tel">
    <vt:lpwstr/>
  </property>
  <property fmtid="{D5CDD505-2E9C-101B-9397-08002B2CF9AE}" pid="123" name="FSC#BAFUBDO@15.1700:Kant_Stellungn_Dat">
    <vt:lpwstr/>
  </property>
  <property fmtid="{D5CDD505-2E9C-101B-9397-08002B2CF9AE}" pid="124" name="FSC#BAFUBDO@15.1700:Kant_Stellungnahme">
    <vt:lpwstr/>
  </property>
  <property fmtid="{D5CDD505-2E9C-101B-9397-08002B2CF9AE}" pid="125" name="FSC#BAFUBDO@15.1700:Kanton">
    <vt:lpwstr/>
  </property>
  <property fmtid="{D5CDD505-2E9C-101B-9397-08002B2CF9AE}" pid="126" name="FSC#BAFUBDO@15.1700:Klassifizierung">
    <vt:lpwstr/>
  </property>
  <property fmtid="{D5CDD505-2E9C-101B-9397-08002B2CF9AE}" pid="127" name="FSC#BAFUBDO@15.1700:Kompensationspflicht">
    <vt:lpwstr/>
  </property>
  <property fmtid="{D5CDD505-2E9C-101B-9397-08002B2CF9AE}" pid="128" name="FSC#BAFUBDO@15.1700:Kompensationssatz">
    <vt:lpwstr/>
  </property>
  <property fmtid="{D5CDD505-2E9C-101B-9397-08002B2CF9AE}" pid="129" name="FSC#BAFUBDO@15.1700:Kontaktperson_Name">
    <vt:lpwstr/>
  </property>
  <property fmtid="{D5CDD505-2E9C-101B-9397-08002B2CF9AE}" pid="130" name="FSC#BAFUBDO@15.1700:Kontaktperson_Vorname">
    <vt:lpwstr/>
  </property>
  <property fmtid="{D5CDD505-2E9C-101B-9397-08002B2CF9AE}" pid="131" name="FSC#BAFUBDO@15.1700:Kontext1">
    <vt:lpwstr/>
  </property>
  <property fmtid="{D5CDD505-2E9C-101B-9397-08002B2CF9AE}" pid="132" name="FSC#BAFUBDO@15.1700:Kontext2">
    <vt:lpwstr/>
  </property>
  <property fmtid="{D5CDD505-2E9C-101B-9397-08002B2CF9AE}" pid="133" name="FSC#BAFUBDO@15.1700:KopPflichtiger_Adresszeile">
    <vt:lpwstr/>
  </property>
  <property fmtid="{D5CDD505-2E9C-101B-9397-08002B2CF9AE}" pid="134" name="FSC#BAFUBDO@15.1700:KopPflichtiger_Name">
    <vt:lpwstr/>
  </property>
  <property fmtid="{D5CDD505-2E9C-101B-9397-08002B2CF9AE}" pid="135" name="FSC#BAFUBDO@15.1700:KopPflichtYYYY">
    <vt:lpwstr/>
  </property>
  <property fmtid="{D5CDD505-2E9C-101B-9397-08002B2CF9AE}" pid="136" name="FSC#BAFUBDO@15.1700:Kosten_Total">
    <vt:lpwstr/>
  </property>
  <property fmtid="{D5CDD505-2E9C-101B-9397-08002B2CF9AE}" pid="137" name="FSC#BAFUBDO@15.1700:Kostenvoranschlag">
    <vt:lpwstr/>
  </property>
  <property fmtid="{D5CDD505-2E9C-101B-9397-08002B2CF9AE}" pid="138" name="FSC#BAFUBDO@15.1700:Kreditrubrik">
    <vt:lpwstr/>
  </property>
  <property fmtid="{D5CDD505-2E9C-101B-9397-08002B2CF9AE}" pid="139" name="FSC#BAFUBDO@15.1700:Beschaffungsstelle">
    <vt:lpwstr/>
  </property>
  <property fmtid="{D5CDD505-2E9C-101B-9397-08002B2CF9AE}" pid="140" name="FSC#BAFUBDO@15.1700:Massnahmenwirkung_Total">
    <vt:lpwstr/>
  </property>
  <property fmtid="{D5CDD505-2E9C-101B-9397-08002B2CF9AE}" pid="141" name="FSC#BAFUBDO@15.1700:MedienDatum">
    <vt:lpwstr/>
  </property>
  <property fmtid="{D5CDD505-2E9C-101B-9397-08002B2CF9AE}" pid="142" name="FSC#BAFUBDO@15.1700:Medium">
    <vt:lpwstr/>
  </property>
  <property fmtid="{D5CDD505-2E9C-101B-9397-08002B2CF9AE}" pid="143" name="FSC#BAFUBDO@15.1700:MengeEmissionen">
    <vt:lpwstr/>
  </property>
  <property fmtid="{D5CDD505-2E9C-101B-9397-08002B2CF9AE}" pid="144" name="FSC#BAFUBDO@15.1700:MonBerEingangsdatum">
    <vt:lpwstr/>
  </property>
  <property fmtid="{D5CDD505-2E9C-101B-9397-08002B2CF9AE}" pid="145" name="FSC#BAFUBDO@15.1700:MonPeriodBis">
    <vt:lpwstr/>
  </property>
  <property fmtid="{D5CDD505-2E9C-101B-9397-08002B2CF9AE}" pid="146" name="FSC#BAFUBDO@15.1700:MonPeriodVon">
    <vt:lpwstr/>
  </property>
  <property fmtid="{D5CDD505-2E9C-101B-9397-08002B2CF9AE}" pid="147" name="FSC#BAFUBDO@15.1700:MonPeriodYYYY">
    <vt:lpwstr/>
  </property>
  <property fmtid="{D5CDD505-2E9C-101B-9397-08002B2CF9AE}" pid="148" name="FSC#BAFUBDO@15.1700:part">
    <vt:lpwstr/>
  </property>
  <property fmtid="{D5CDD505-2E9C-101B-9397-08002B2CF9AE}" pid="149" name="FSC#BAFUBDO@15.1700:Phase">
    <vt:lpwstr/>
  </property>
  <property fmtid="{D5CDD505-2E9C-101B-9397-08002B2CF9AE}" pid="150" name="FSC#BAFUBDO@15.1700:Prioritaet">
    <vt:lpwstr/>
  </property>
  <property fmtid="{D5CDD505-2E9C-101B-9397-08002B2CF9AE}" pid="151" name="FSC#BAFUBDO@15.1700:Projektbezeichnung">
    <vt:lpwstr/>
  </property>
  <property fmtid="{D5CDD505-2E9C-101B-9397-08002B2CF9AE}" pid="152" name="FSC#BAFUBDO@15.1700:projektname">
    <vt:lpwstr/>
  </property>
  <property fmtid="{D5CDD505-2E9C-101B-9397-08002B2CF9AE}" pid="153" name="FSC#BAFUBDO@15.1700:projektnummer">
    <vt:lpwstr/>
  </property>
  <property fmtid="{D5CDD505-2E9C-101B-9397-08002B2CF9AE}" pid="154" name="FSC#BAFUBDO@15.1700:Projekttyp">
    <vt:lpwstr/>
  </property>
  <property fmtid="{D5CDD505-2E9C-101B-9397-08002B2CF9AE}" pid="155" name="FSC#BAFUBDO@15.1700:Pruefstelle_Name">
    <vt:lpwstr/>
  </property>
  <property fmtid="{D5CDD505-2E9C-101B-9397-08002B2CF9AE}" pid="156" name="FSC#BAFUBDO@15.1700:PS_01_Verpflichter_Name_Adresse">
    <vt:lpwstr/>
  </property>
  <property fmtid="{D5CDD505-2E9C-101B-9397-08002B2CF9AE}" pid="157" name="FSC#BAFUBDO@15.1700:PS_02_Verpflichter_Name_Adresse">
    <vt:lpwstr/>
  </property>
  <property fmtid="{D5CDD505-2E9C-101B-9397-08002B2CF9AE}" pid="158" name="FSC#BAFUBDO@15.1700:PS_03_Verpflichter_Name_Adresse">
    <vt:lpwstr/>
  </property>
  <property fmtid="{D5CDD505-2E9C-101B-9397-08002B2CF9AE}" pid="159" name="FSC#BAFUBDO@15.1700:PS_04_Verpflichter_Name_Adresse">
    <vt:lpwstr/>
  </property>
  <property fmtid="{D5CDD505-2E9C-101B-9397-08002B2CF9AE}" pid="160" name="FSC#BAFUBDO@15.1700:PS_05_Verpflichter_Name_Adresse">
    <vt:lpwstr/>
  </property>
  <property fmtid="{D5CDD505-2E9C-101B-9397-08002B2CF9AE}" pid="161" name="FSC#BAFUBDO@15.1700:PS_06_Verpflichter_Name_Adresse">
    <vt:lpwstr/>
  </property>
  <property fmtid="{D5CDD505-2E9C-101B-9397-08002B2CF9AE}" pid="162" name="FSC#BAFUBDO@15.1700:PS_07_Verpflichter_Name_Adresse">
    <vt:lpwstr/>
  </property>
  <property fmtid="{D5CDD505-2E9C-101B-9397-08002B2CF9AE}" pid="163" name="FSC#BAFUBDO@15.1700:PS_08_Verpflichter_Name_Adresse">
    <vt:lpwstr/>
  </property>
  <property fmtid="{D5CDD505-2E9C-101B-9397-08002B2CF9AE}" pid="164" name="FSC#BAFUBDO@15.1700:PS_09_Verpflichter_Name_Adresse">
    <vt:lpwstr/>
  </property>
  <property fmtid="{D5CDD505-2E9C-101B-9397-08002B2CF9AE}" pid="165" name="FSC#BAFUBDO@15.1700:PS_10_Verpflichter_Name_Adresse">
    <vt:lpwstr/>
  </property>
  <property fmtid="{D5CDD505-2E9C-101B-9397-08002B2CF9AE}" pid="166" name="FSC#BAFUBDO@15.1700:PS_11_Verpflichter_Name_Adresse">
    <vt:lpwstr/>
  </property>
  <property fmtid="{D5CDD505-2E9C-101B-9397-08002B2CF9AE}" pid="167" name="FSC#BAFUBDO@15.1700:PS_12_Verpflichter_Name_Adresse">
    <vt:lpwstr/>
  </property>
  <property fmtid="{D5CDD505-2E9C-101B-9397-08002B2CF9AE}" pid="168" name="FSC#BAFUBDO@15.1700:PS_13_Verpflichter_Name_Adresse">
    <vt:lpwstr/>
  </property>
  <property fmtid="{D5CDD505-2E9C-101B-9397-08002B2CF9AE}" pid="169" name="FSC#BAFUBDO@15.1700:PS_14_Verpflichter_Name_Adresse">
    <vt:lpwstr/>
  </property>
  <property fmtid="{D5CDD505-2E9C-101B-9397-08002B2CF9AE}" pid="170" name="FSC#BAFUBDO@15.1700:Ressort">
    <vt:lpwstr/>
  </property>
  <property fmtid="{D5CDD505-2E9C-101B-9397-08002B2CF9AE}" pid="171" name="FSC#BAFUBDO@15.1700:Richttermin">
    <vt:lpwstr/>
  </property>
  <property fmtid="{D5CDD505-2E9C-101B-9397-08002B2CF9AE}" pid="172" name="FSC#BAFUBDO@15.1700:SB_Kurzzeichen">
    <vt:lpwstr/>
  </property>
  <property fmtid="{D5CDD505-2E9C-101B-9397-08002B2CF9AE}" pid="173" name="FSC#BAFUBDO@15.1700:SubAbs_Zeichen">
    <vt:lpwstr>HOR</vt:lpwstr>
  </property>
  <property fmtid="{D5CDD505-2E9C-101B-9397-08002B2CF9AE}" pid="174" name="FSC#BAFUBDO@15.1700:SubGegenstand">
    <vt:lpwstr>MK-Projektgruppe Kältemittel</vt:lpwstr>
  </property>
  <property fmtid="{D5CDD505-2E9C-101B-9397-08002B2CF9AE}" pid="175" name="FSC#BAFUBDO@15.1700:SubGegenstand1">
    <vt:lpwstr/>
  </property>
  <property fmtid="{D5CDD505-2E9C-101B-9397-08002B2CF9AE}" pid="176" name="FSC#BAFUBDO@15.1700:SubGegenstand2">
    <vt:lpwstr/>
  </property>
  <property fmtid="{D5CDD505-2E9C-101B-9397-08002B2CF9AE}" pid="177" name="FSC#BAFUBDO@15.1700:SubGegenstand3">
    <vt:lpwstr/>
  </property>
  <property fmtid="{D5CDD505-2E9C-101B-9397-08002B2CF9AE}" pid="178" name="FSC#BAFUBDO@15.1700:SubGegenstand4">
    <vt:lpwstr/>
  </property>
  <property fmtid="{D5CDD505-2E9C-101B-9397-08002B2CF9AE}" pid="179" name="FSC#BAFUBDO@15.1700:SubGemeinden">
    <vt:lpwstr/>
  </property>
  <property fmtid="{D5CDD505-2E9C-101B-9397-08002B2CF9AE}" pid="180" name="FSC#BAFUBDO@15.1700:SubKantone">
    <vt:lpwstr/>
  </property>
  <property fmtid="{D5CDD505-2E9C-101B-9397-08002B2CF9AE}" pid="181" name="FSC#BAFUBDO@15.1700:SubProjektName">
    <vt:lpwstr/>
  </property>
  <property fmtid="{D5CDD505-2E9C-101B-9397-08002B2CF9AE}" pid="182" name="FSC#BAFUBDO@15.1700:TarifinfoStd2">
    <vt:lpwstr/>
  </property>
  <property fmtid="{D5CDD505-2E9C-101B-9397-08002B2CF9AE}" pid="183" name="FSC#BAFUBDO@15.1700:TarifinfoVol2">
    <vt:lpwstr/>
  </property>
  <property fmtid="{D5CDD505-2E9C-101B-9397-08002B2CF9AE}" pid="184" name="FSC#BAFUBDO@15.1700:Termin">
    <vt:lpwstr/>
  </property>
  <property fmtid="{D5CDD505-2E9C-101B-9397-08002B2CF9AE}" pid="185" name="FSC#BAFUBDO@15.1700:Termin_Abt">
    <vt:lpwstr/>
  </property>
  <property fmtid="{D5CDD505-2E9C-101B-9397-08002B2CF9AE}" pid="186" name="FSC#BAFUBDO@15.1700:Termin_Uebersetzung">
    <vt:lpwstr/>
  </property>
  <property fmtid="{D5CDD505-2E9C-101B-9397-08002B2CF9AE}" pid="187" name="FSC#BAFUBDO@15.1700:Thema">
    <vt:lpwstr/>
  </property>
  <property fmtid="{D5CDD505-2E9C-101B-9397-08002B2CF9AE}" pid="188" name="FSC#BAFUBDO@15.1700:Validierungdatum">
    <vt:lpwstr/>
  </property>
  <property fmtid="{D5CDD505-2E9C-101B-9397-08002B2CF9AE}" pid="189" name="FSC#BAFUBDO@15.1700:Validierungfirma">
    <vt:lpwstr/>
  </property>
  <property fmtid="{D5CDD505-2E9C-101B-9397-08002B2CF9AE}" pid="190" name="FSC#BAFUBDO@15.1700:Validierungname">
    <vt:lpwstr/>
  </property>
  <property fmtid="{D5CDD505-2E9C-101B-9397-08002B2CF9AE}" pid="191" name="FSC#BAFUBDO@15.1700:Validierungresp">
    <vt:lpwstr/>
  </property>
  <property fmtid="{D5CDD505-2E9C-101B-9397-08002B2CF9AE}" pid="192" name="FSC#BAFUBDO@15.1700:Verfahren">
    <vt:lpwstr/>
  </property>
  <property fmtid="{D5CDD505-2E9C-101B-9397-08002B2CF9AE}" pid="193" name="FSC#BAFUBDO@15.1700:VerfuegDatum">
    <vt:lpwstr/>
  </property>
  <property fmtid="{D5CDD505-2E9C-101B-9397-08002B2CF9AE}" pid="194" name="FSC#BAFUBDO@15.1700:Verfuegungsnummer">
    <vt:lpwstr/>
  </property>
  <property fmtid="{D5CDD505-2E9C-101B-9397-08002B2CF9AE}" pid="195" name="FSC#BAFUBDO@15.1700:Verpflichter_HausNr">
    <vt:lpwstr/>
  </property>
  <property fmtid="{D5CDD505-2E9C-101B-9397-08002B2CF9AE}" pid="196" name="FSC#BAFUBDO@15.1700:Verpflichter_Kurzname">
    <vt:lpwstr/>
  </property>
  <property fmtid="{D5CDD505-2E9C-101B-9397-08002B2CF9AE}" pid="197" name="FSC#BAFUBDO@15.1700:Verpflichter_MailAdresse">
    <vt:lpwstr/>
  </property>
  <property fmtid="{D5CDD505-2E9C-101B-9397-08002B2CF9AE}" pid="198" name="FSC#BAFUBDO@15.1700:Verpflichter_Name">
    <vt:lpwstr/>
  </property>
  <property fmtid="{D5CDD505-2E9C-101B-9397-08002B2CF9AE}" pid="199" name="FSC#BAFUBDO@15.1700:Verpflichter_Ort">
    <vt:lpwstr/>
  </property>
  <property fmtid="{D5CDD505-2E9C-101B-9397-08002B2CF9AE}" pid="200" name="FSC#BAFUBDO@15.1700:Verpflichter_PLZ">
    <vt:lpwstr/>
  </property>
  <property fmtid="{D5CDD505-2E9C-101B-9397-08002B2CF9AE}" pid="201" name="FSC#BAFUBDO@15.1700:Verpflichter_Strasse">
    <vt:lpwstr/>
  </property>
  <property fmtid="{D5CDD505-2E9C-101B-9397-08002B2CF9AE}" pid="202" name="FSC#BAFUBDO@15.1700:Versandart">
    <vt:lpwstr/>
  </property>
  <property fmtid="{D5CDD505-2E9C-101B-9397-08002B2CF9AE}" pid="203" name="FSC#BAFUBDO@15.1700:VertragAbteilung">
    <vt:lpwstr/>
  </property>
  <property fmtid="{D5CDD505-2E9C-101B-9397-08002B2CF9AE}" pid="204" name="FSC#BAFUBDO@15.1700:VertragsdauerBis">
    <vt:lpwstr/>
  </property>
  <property fmtid="{D5CDD505-2E9C-101B-9397-08002B2CF9AE}" pid="205" name="FSC#BAFUBDO@15.1700:VertragsdauerVon">
    <vt:lpwstr/>
  </property>
  <property fmtid="{D5CDD505-2E9C-101B-9397-08002B2CF9AE}" pid="206" name="FSC#BAFUBDO@15.1700:VertragTitel">
    <vt:lpwstr/>
  </property>
  <property fmtid="{D5CDD505-2E9C-101B-9397-08002B2CF9AE}" pid="207" name="FSC#BAFUBDO@15.1700:vertreten">
    <vt:lpwstr/>
  </property>
  <property fmtid="{D5CDD505-2E9C-101B-9397-08002B2CF9AE}" pid="208" name="FSC#BAFUBDO@15.1700:Volumen_Ausgangstext">
    <vt:lpwstr/>
  </property>
  <property fmtid="{D5CDD505-2E9C-101B-9397-08002B2CF9AE}" pid="209" name="FSC#BAFUBDO@15.1700:Zeit">
    <vt:lpwstr/>
  </property>
  <property fmtid="{D5CDD505-2E9C-101B-9397-08002B2CF9AE}" pid="210" name="FSC#BAFUBDO@15.1700:Zielsprache">
    <vt:lpwstr/>
  </property>
  <property fmtid="{D5CDD505-2E9C-101B-9397-08002B2CF9AE}" pid="211" name="FSC#BAFUBDO@15.1700:Zirkulation">
    <vt:lpwstr/>
  </property>
  <property fmtid="{D5CDD505-2E9C-101B-9397-08002B2CF9AE}" pid="212" name="FSC#BAFUBDO@15.1700:Zirkulation_Dat">
    <vt:lpwstr/>
  </property>
  <property fmtid="{D5CDD505-2E9C-101B-9397-08002B2CF9AE}" pid="213" name="FSC#BAFUBDO@15.1700:Zust_Behoerde">
    <vt:lpwstr/>
  </property>
  <property fmtid="{D5CDD505-2E9C-101B-9397-08002B2CF9AE}" pid="214" name="FSC#UVEKCFG@15.1700:Function">
    <vt:lpwstr/>
  </property>
  <property fmtid="{D5CDD505-2E9C-101B-9397-08002B2CF9AE}" pid="215" name="FSC#UVEKCFG@15.1700:FileRespOrg">
    <vt:lpwstr>Biozide und Pflanzenschutzmittel (LuChem)</vt:lpwstr>
  </property>
  <property fmtid="{D5CDD505-2E9C-101B-9397-08002B2CF9AE}" pid="216" name="FSC#UVEKCFG@15.1700:DefaultGroupFileResponsible">
    <vt:lpwstr/>
  </property>
  <property fmtid="{D5CDD505-2E9C-101B-9397-08002B2CF9AE}" pid="217" name="FSC#UVEKCFG@15.1700:FileRespFunction">
    <vt:lpwstr/>
  </property>
  <property fmtid="{D5CDD505-2E9C-101B-9397-08002B2CF9AE}" pid="218" name="FSC#UVEKCFG@15.1700:AssignedClassification">
    <vt:lpwstr/>
  </property>
  <property fmtid="{D5CDD505-2E9C-101B-9397-08002B2CF9AE}" pid="219" name="FSC#UVEKCFG@15.1700:AssignedClassificationCode">
    <vt:lpwstr/>
  </property>
  <property fmtid="{D5CDD505-2E9C-101B-9397-08002B2CF9AE}" pid="220" name="FSC#UVEKCFG@15.1700:FileResponsible">
    <vt:lpwstr/>
  </property>
  <property fmtid="{D5CDD505-2E9C-101B-9397-08002B2CF9AE}" pid="221" name="FSC#UVEKCFG@15.1700:FileResponsibleTel">
    <vt:lpwstr/>
  </property>
  <property fmtid="{D5CDD505-2E9C-101B-9397-08002B2CF9AE}" pid="222" name="FSC#UVEKCFG@15.1700:FileResponsibleEmail">
    <vt:lpwstr/>
  </property>
  <property fmtid="{D5CDD505-2E9C-101B-9397-08002B2CF9AE}" pid="223" name="FSC#UVEKCFG@15.1700:FileResponsibleFax">
    <vt:lpwstr/>
  </property>
  <property fmtid="{D5CDD505-2E9C-101B-9397-08002B2CF9AE}" pid="224" name="FSC#UVEKCFG@15.1700:FileResponsibleAddress">
    <vt:lpwstr/>
  </property>
  <property fmtid="{D5CDD505-2E9C-101B-9397-08002B2CF9AE}" pid="225" name="FSC#UVEKCFG@15.1700:FileResponsibleStreet">
    <vt:lpwstr/>
  </property>
  <property fmtid="{D5CDD505-2E9C-101B-9397-08002B2CF9AE}" pid="226" name="FSC#UVEKCFG@15.1700:FileResponsiblezipcode">
    <vt:lpwstr/>
  </property>
  <property fmtid="{D5CDD505-2E9C-101B-9397-08002B2CF9AE}" pid="227" name="FSC#UVEKCFG@15.1700:FileResponsiblecity">
    <vt:lpwstr/>
  </property>
  <property fmtid="{D5CDD505-2E9C-101B-9397-08002B2CF9AE}" pid="228" name="FSC#UVEKCFG@15.1700:FileResponsibleAbbreviation">
    <vt:lpwstr/>
  </property>
  <property fmtid="{D5CDD505-2E9C-101B-9397-08002B2CF9AE}" pid="229" name="FSC#UVEKCFG@15.1700:FileRespOrgHome">
    <vt:lpwstr/>
  </property>
  <property fmtid="{D5CDD505-2E9C-101B-9397-08002B2CF9AE}" pid="230" name="FSC#UVEKCFG@15.1700:CurrUserAbbreviation">
    <vt:lpwstr>WOH</vt:lpwstr>
  </property>
  <property fmtid="{D5CDD505-2E9C-101B-9397-08002B2CF9AE}" pid="231" name="FSC#UVEKCFG@15.1700:CategoryReference">
    <vt:lpwstr>227.24-07</vt:lpwstr>
  </property>
  <property fmtid="{D5CDD505-2E9C-101B-9397-08002B2CF9AE}" pid="232" name="FSC#UVEKCFG@15.1700:cooAddress">
    <vt:lpwstr>COO.2002.100.2.10775471</vt:lpwstr>
  </property>
  <property fmtid="{D5CDD505-2E9C-101B-9397-08002B2CF9AE}" pid="233" name="FSC#UVEKCFG@15.1700:sleeveFileReference">
    <vt:lpwstr/>
  </property>
  <property fmtid="{D5CDD505-2E9C-101B-9397-08002B2CF9AE}" pid="234" name="FSC#UVEKCFG@15.1700:BureauName">
    <vt:lpwstr>Bundesamt für Umwelt</vt:lpwstr>
  </property>
  <property fmtid="{D5CDD505-2E9C-101B-9397-08002B2CF9AE}" pid="235" name="FSC#UVEKCFG@15.1700:BureauShortName">
    <vt:lpwstr>BAFU</vt:lpwstr>
  </property>
  <property fmtid="{D5CDD505-2E9C-101B-9397-08002B2CF9AE}" pid="236" name="FSC#UVEKCFG@15.1700:BureauWebsite">
    <vt:lpwstr>www.bafu.admin.ch</vt:lpwstr>
  </property>
  <property fmtid="{D5CDD505-2E9C-101B-9397-08002B2CF9AE}" pid="237" name="FSC#UVEKCFG@15.1700:SubFileTitle">
    <vt:lpwstr>Regelung von Kältemitteln in der Schweiz_BAFU_Stand Mai 2019</vt:lpwstr>
  </property>
  <property fmtid="{D5CDD505-2E9C-101B-9397-08002B2CF9AE}" pid="238" name="FSC#UVEKCFG@15.1700:ForeignNumber">
    <vt:lpwstr/>
  </property>
  <property fmtid="{D5CDD505-2E9C-101B-9397-08002B2CF9AE}" pid="239" name="FSC#UVEKCFG@15.1700:Amtstitel">
    <vt:lpwstr/>
  </property>
  <property fmtid="{D5CDD505-2E9C-101B-9397-08002B2CF9AE}" pid="240" name="FSC#UVEKCFG@15.1700:ZusendungAm">
    <vt:lpwstr/>
  </property>
  <property fmtid="{D5CDD505-2E9C-101B-9397-08002B2CF9AE}" pid="241" name="FSC#UVEKCFG@15.1700:SignerLeft">
    <vt:lpwstr/>
  </property>
  <property fmtid="{D5CDD505-2E9C-101B-9397-08002B2CF9AE}" pid="242" name="FSC#UVEKCFG@15.1700:SignerRight">
    <vt:lpwstr/>
  </property>
  <property fmtid="{D5CDD505-2E9C-101B-9397-08002B2CF9AE}" pid="243" name="FSC#UVEKCFG@15.1700:SignerLeftJobTitle">
    <vt:lpwstr/>
  </property>
  <property fmtid="{D5CDD505-2E9C-101B-9397-08002B2CF9AE}" pid="244" name="FSC#UVEKCFG@15.1700:SignerRightJobTitle">
    <vt:lpwstr/>
  </property>
  <property fmtid="{D5CDD505-2E9C-101B-9397-08002B2CF9AE}" pid="245" name="FSC#UVEKCFG@15.1700:SignerLeftFunction">
    <vt:lpwstr/>
  </property>
  <property fmtid="{D5CDD505-2E9C-101B-9397-08002B2CF9AE}" pid="246" name="FSC#UVEKCFG@15.1700:SignerRightFunction">
    <vt:lpwstr/>
  </property>
  <property fmtid="{D5CDD505-2E9C-101B-9397-08002B2CF9AE}" pid="247" name="FSC#UVEKCFG@15.1700:SignerLeftUserRoleGroup">
    <vt:lpwstr/>
  </property>
  <property fmtid="{D5CDD505-2E9C-101B-9397-08002B2CF9AE}" pid="248" name="FSC#UVEKCFG@15.1700:SignerRightUserRoleGroup">
    <vt:lpwstr/>
  </property>
  <property fmtid="{D5CDD505-2E9C-101B-9397-08002B2CF9AE}" pid="249" name="FSC#UVEKCFG@15.1700:DocumentNumber">
    <vt:lpwstr>S192-0532</vt:lpwstr>
  </property>
  <property fmtid="{D5CDD505-2E9C-101B-9397-08002B2CF9AE}" pid="250" name="FSC#UVEKCFG@15.1700:AssignmentNumber">
    <vt:lpwstr/>
  </property>
  <property fmtid="{D5CDD505-2E9C-101B-9397-08002B2CF9AE}" pid="251" name="FSC#UVEKCFG@15.1700:EM_Personal">
    <vt:lpwstr/>
  </property>
  <property fmtid="{D5CDD505-2E9C-101B-9397-08002B2CF9AE}" pid="252" name="FSC#UVEKCFG@15.1700:EM_Geschlecht">
    <vt:lpwstr/>
  </property>
  <property fmtid="{D5CDD505-2E9C-101B-9397-08002B2CF9AE}" pid="253" name="FSC#UVEKCFG@15.1700:EM_GebDatum">
    <vt:lpwstr/>
  </property>
  <property fmtid="{D5CDD505-2E9C-101B-9397-08002B2CF9AE}" pid="254" name="FSC#UVEKCFG@15.1700:EM_Funktion">
    <vt:lpwstr/>
  </property>
  <property fmtid="{D5CDD505-2E9C-101B-9397-08002B2CF9AE}" pid="255" name="FSC#UVEKCFG@15.1700:EM_Beruf">
    <vt:lpwstr/>
  </property>
  <property fmtid="{D5CDD505-2E9C-101B-9397-08002B2CF9AE}" pid="256" name="FSC#UVEKCFG@15.1700:EM_SVNR">
    <vt:lpwstr/>
  </property>
  <property fmtid="{D5CDD505-2E9C-101B-9397-08002B2CF9AE}" pid="257" name="FSC#UVEKCFG@15.1700:EM_Familienstand">
    <vt:lpwstr/>
  </property>
  <property fmtid="{D5CDD505-2E9C-101B-9397-08002B2CF9AE}" pid="258" name="FSC#UVEKCFG@15.1700:EM_Muttersprache">
    <vt:lpwstr/>
  </property>
  <property fmtid="{D5CDD505-2E9C-101B-9397-08002B2CF9AE}" pid="259" name="FSC#UVEKCFG@15.1700:EM_Geboren_in">
    <vt:lpwstr/>
  </property>
  <property fmtid="{D5CDD505-2E9C-101B-9397-08002B2CF9AE}" pid="260" name="FSC#UVEKCFG@15.1700:EM_Briefanrede">
    <vt:lpwstr/>
  </property>
  <property fmtid="{D5CDD505-2E9C-101B-9397-08002B2CF9AE}" pid="261" name="FSC#UVEKCFG@15.1700:EM_Kommunikationssprache">
    <vt:lpwstr/>
  </property>
  <property fmtid="{D5CDD505-2E9C-101B-9397-08002B2CF9AE}" pid="262" name="FSC#UVEKCFG@15.1700:EM_Webseite">
    <vt:lpwstr/>
  </property>
  <property fmtid="{D5CDD505-2E9C-101B-9397-08002B2CF9AE}" pid="263" name="FSC#UVEKCFG@15.1700:EM_TelNr_Business">
    <vt:lpwstr/>
  </property>
  <property fmtid="{D5CDD505-2E9C-101B-9397-08002B2CF9AE}" pid="264" name="FSC#UVEKCFG@15.1700:EM_TelNr_Private">
    <vt:lpwstr/>
  </property>
  <property fmtid="{D5CDD505-2E9C-101B-9397-08002B2CF9AE}" pid="265" name="FSC#UVEKCFG@15.1700:EM_TelNr_Mobile">
    <vt:lpwstr/>
  </property>
  <property fmtid="{D5CDD505-2E9C-101B-9397-08002B2CF9AE}" pid="266" name="FSC#UVEKCFG@15.1700:EM_TelNr_Other">
    <vt:lpwstr/>
  </property>
  <property fmtid="{D5CDD505-2E9C-101B-9397-08002B2CF9AE}" pid="267" name="FSC#UVEKCFG@15.1700:EM_TelNr_Fax">
    <vt:lpwstr/>
  </property>
  <property fmtid="{D5CDD505-2E9C-101B-9397-08002B2CF9AE}" pid="268" name="FSC#UVEKCFG@15.1700:EM_EMail1">
    <vt:lpwstr/>
  </property>
  <property fmtid="{D5CDD505-2E9C-101B-9397-08002B2CF9AE}" pid="269" name="FSC#UVEKCFG@15.1700:EM_EMail2">
    <vt:lpwstr/>
  </property>
  <property fmtid="{D5CDD505-2E9C-101B-9397-08002B2CF9AE}" pid="270" name="FSC#UVEKCFG@15.1700:EM_EMail3">
    <vt:lpwstr/>
  </property>
  <property fmtid="{D5CDD505-2E9C-101B-9397-08002B2CF9AE}" pid="271" name="FSC#UVEKCFG@15.1700:EM_Name">
    <vt:lpwstr/>
  </property>
  <property fmtid="{D5CDD505-2E9C-101B-9397-08002B2CF9AE}" pid="272" name="FSC#UVEKCFG@15.1700:EM_UID">
    <vt:lpwstr/>
  </property>
  <property fmtid="{D5CDD505-2E9C-101B-9397-08002B2CF9AE}" pid="273" name="FSC#UVEKCFG@15.1700:EM_Rechtsform">
    <vt:lpwstr/>
  </property>
  <property fmtid="{D5CDD505-2E9C-101B-9397-08002B2CF9AE}" pid="274" name="FSC#UVEKCFG@15.1700:EM_Klassifizierung">
    <vt:lpwstr/>
  </property>
  <property fmtid="{D5CDD505-2E9C-101B-9397-08002B2CF9AE}" pid="275" name="FSC#UVEKCFG@15.1700:EM_Gruendungsjahr">
    <vt:lpwstr/>
  </property>
  <property fmtid="{D5CDD505-2E9C-101B-9397-08002B2CF9AE}" pid="276" name="FSC#UVEKCFG@15.1700:EM_Versandart">
    <vt:lpwstr>B-Post</vt:lpwstr>
  </property>
  <property fmtid="{D5CDD505-2E9C-101B-9397-08002B2CF9AE}" pid="277" name="FSC#UVEKCFG@15.1700:EM_Versandvermek">
    <vt:lpwstr/>
  </property>
  <property fmtid="{D5CDD505-2E9C-101B-9397-08002B2CF9AE}" pid="278" name="FSC#UVEKCFG@15.1700:EM_Anrede">
    <vt:lpwstr/>
  </property>
  <property fmtid="{D5CDD505-2E9C-101B-9397-08002B2CF9AE}" pid="279" name="FSC#UVEKCFG@15.1700:EM_Titel">
    <vt:lpwstr/>
  </property>
  <property fmtid="{D5CDD505-2E9C-101B-9397-08002B2CF9AE}" pid="280" name="FSC#UVEKCFG@15.1700:EM_Nachgestellter_Titel">
    <vt:lpwstr/>
  </property>
  <property fmtid="{D5CDD505-2E9C-101B-9397-08002B2CF9AE}" pid="281" name="FSC#UVEKCFG@15.1700:EM_Vorname">
    <vt:lpwstr/>
  </property>
  <property fmtid="{D5CDD505-2E9C-101B-9397-08002B2CF9AE}" pid="282" name="FSC#UVEKCFG@15.1700:EM_Nachname">
    <vt:lpwstr/>
  </property>
  <property fmtid="{D5CDD505-2E9C-101B-9397-08002B2CF9AE}" pid="283" name="FSC#UVEKCFG@15.1700:EM_Kurzbezeichnung">
    <vt:lpwstr/>
  </property>
  <property fmtid="{D5CDD505-2E9C-101B-9397-08002B2CF9AE}" pid="284" name="FSC#UVEKCFG@15.1700:EM_Organisations_Zeile_1">
    <vt:lpwstr/>
  </property>
  <property fmtid="{D5CDD505-2E9C-101B-9397-08002B2CF9AE}" pid="285" name="FSC#UVEKCFG@15.1700:EM_Organisations_Zeile_2">
    <vt:lpwstr/>
  </property>
  <property fmtid="{D5CDD505-2E9C-101B-9397-08002B2CF9AE}" pid="286" name="FSC#UVEKCFG@15.1700:EM_Organisations_Zeile_3">
    <vt:lpwstr/>
  </property>
  <property fmtid="{D5CDD505-2E9C-101B-9397-08002B2CF9AE}" pid="287" name="FSC#UVEKCFG@15.1700:EM_Strasse">
    <vt:lpwstr/>
  </property>
  <property fmtid="{D5CDD505-2E9C-101B-9397-08002B2CF9AE}" pid="288" name="FSC#UVEKCFG@15.1700:EM_Hausnummer">
    <vt:lpwstr/>
  </property>
  <property fmtid="{D5CDD505-2E9C-101B-9397-08002B2CF9AE}" pid="289" name="FSC#UVEKCFG@15.1700:EM_Strasse2">
    <vt:lpwstr/>
  </property>
  <property fmtid="{D5CDD505-2E9C-101B-9397-08002B2CF9AE}" pid="290" name="FSC#UVEKCFG@15.1700:EM_Hausnummer_Zusatz">
    <vt:lpwstr/>
  </property>
  <property fmtid="{D5CDD505-2E9C-101B-9397-08002B2CF9AE}" pid="291" name="FSC#UVEKCFG@15.1700:EM_Postfach">
    <vt:lpwstr/>
  </property>
  <property fmtid="{D5CDD505-2E9C-101B-9397-08002B2CF9AE}" pid="292" name="FSC#UVEKCFG@15.1700:EM_PLZ">
    <vt:lpwstr/>
  </property>
  <property fmtid="{D5CDD505-2E9C-101B-9397-08002B2CF9AE}" pid="293" name="FSC#UVEKCFG@15.1700:EM_Ort">
    <vt:lpwstr/>
  </property>
  <property fmtid="{D5CDD505-2E9C-101B-9397-08002B2CF9AE}" pid="294" name="FSC#UVEKCFG@15.1700:EM_Land">
    <vt:lpwstr/>
  </property>
  <property fmtid="{D5CDD505-2E9C-101B-9397-08002B2CF9AE}" pid="295" name="FSC#UVEKCFG@15.1700:EM_E_Mail_Adresse">
    <vt:lpwstr/>
  </property>
  <property fmtid="{D5CDD505-2E9C-101B-9397-08002B2CF9AE}" pid="296" name="FSC#UVEKCFG@15.1700:EM_Funktionsbezeichnung">
    <vt:lpwstr/>
  </property>
  <property fmtid="{D5CDD505-2E9C-101B-9397-08002B2CF9AE}" pid="297" name="FSC#UVEKCFG@15.1700:EM_Serienbrieffeld_1">
    <vt:lpwstr/>
  </property>
  <property fmtid="{D5CDD505-2E9C-101B-9397-08002B2CF9AE}" pid="298" name="FSC#UVEKCFG@15.1700:EM_Serienbrieffeld_2">
    <vt:lpwstr/>
  </property>
  <property fmtid="{D5CDD505-2E9C-101B-9397-08002B2CF9AE}" pid="299" name="FSC#UVEKCFG@15.1700:EM_Serienbrieffeld_3">
    <vt:lpwstr/>
  </property>
  <property fmtid="{D5CDD505-2E9C-101B-9397-08002B2CF9AE}" pid="300" name="FSC#UVEKCFG@15.1700:EM_Serienbrieffeld_4">
    <vt:lpwstr/>
  </property>
  <property fmtid="{D5CDD505-2E9C-101B-9397-08002B2CF9AE}" pid="301" name="FSC#UVEKCFG@15.1700:EM_Serienbrieffeld_5">
    <vt:lpwstr/>
  </property>
  <property fmtid="{D5CDD505-2E9C-101B-9397-08002B2CF9AE}" pid="302" name="FSC#UVEKCFG@15.1700:EM_Address">
    <vt:lpwstr/>
  </property>
  <property fmtid="{D5CDD505-2E9C-101B-9397-08002B2CF9AE}" pid="303" name="FSC#UVEKCFG@15.1700:Abs_Nachname">
    <vt:lpwstr/>
  </property>
  <property fmtid="{D5CDD505-2E9C-101B-9397-08002B2CF9AE}" pid="304" name="FSC#UVEKCFG@15.1700:Abs_Vorname">
    <vt:lpwstr/>
  </property>
  <property fmtid="{D5CDD505-2E9C-101B-9397-08002B2CF9AE}" pid="305" name="FSC#UVEKCFG@15.1700:Abs_Zeichen">
    <vt:lpwstr/>
  </property>
  <property fmtid="{D5CDD505-2E9C-101B-9397-08002B2CF9AE}" pid="306" name="FSC#UVEKCFG@15.1700:Anrede">
    <vt:lpwstr/>
  </property>
  <property fmtid="{D5CDD505-2E9C-101B-9397-08002B2CF9AE}" pid="307" name="FSC#UVEKCFG@15.1700:EM_Versandartspez">
    <vt:lpwstr/>
  </property>
  <property fmtid="{D5CDD505-2E9C-101B-9397-08002B2CF9AE}" pid="308" name="FSC#UVEKCFG@15.1700:Briefdatum">
    <vt:lpwstr>19.06.2019</vt:lpwstr>
  </property>
  <property fmtid="{D5CDD505-2E9C-101B-9397-08002B2CF9AE}" pid="309" name="FSC#UVEKCFG@15.1700:Empf_Zeichen">
    <vt:lpwstr/>
  </property>
  <property fmtid="{D5CDD505-2E9C-101B-9397-08002B2CF9AE}" pid="310" name="FSC#UVEKCFG@15.1700:FilialePLZ">
    <vt:lpwstr/>
  </property>
  <property fmtid="{D5CDD505-2E9C-101B-9397-08002B2CF9AE}" pid="311" name="FSC#UVEKCFG@15.1700:Gegenstand">
    <vt:lpwstr>Regelung von Kältemitteln in der Schweiz_BAFU_Stand Mai 2019</vt:lpwstr>
  </property>
  <property fmtid="{D5CDD505-2E9C-101B-9397-08002B2CF9AE}" pid="312" name="FSC#UVEKCFG@15.1700:Nummer">
    <vt:lpwstr>S192-0532</vt:lpwstr>
  </property>
  <property fmtid="{D5CDD505-2E9C-101B-9397-08002B2CF9AE}" pid="313" name="FSC#UVEKCFG@15.1700:Unterschrift_Nachname">
    <vt:lpwstr/>
  </property>
  <property fmtid="{D5CDD505-2E9C-101B-9397-08002B2CF9AE}" pid="314" name="FSC#UVEKCFG@15.1700:Unterschrift_Vorname">
    <vt:lpwstr/>
  </property>
  <property fmtid="{D5CDD505-2E9C-101B-9397-08002B2CF9AE}" pid="315" name="FSC#UVEKCFG@15.1700:FileResponsibleStreetPostal">
    <vt:lpwstr/>
  </property>
  <property fmtid="{D5CDD505-2E9C-101B-9397-08002B2CF9AE}" pid="316" name="FSC#UVEKCFG@15.1700:FileResponsiblezipcodePostal">
    <vt:lpwstr/>
  </property>
  <property fmtid="{D5CDD505-2E9C-101B-9397-08002B2CF9AE}" pid="317" name="FSC#UVEKCFG@15.1700:FileResponsiblecityPostal">
    <vt:lpwstr/>
  </property>
  <property fmtid="{D5CDD505-2E9C-101B-9397-08002B2CF9AE}" pid="318" name="FSC#UVEKCFG@15.1700:FileResponsibleStreetInvoice">
    <vt:lpwstr/>
  </property>
  <property fmtid="{D5CDD505-2E9C-101B-9397-08002B2CF9AE}" pid="319" name="FSC#UVEKCFG@15.1700:FileResponsiblezipcodeInvoice">
    <vt:lpwstr/>
  </property>
  <property fmtid="{D5CDD505-2E9C-101B-9397-08002B2CF9AE}" pid="320" name="FSC#UVEKCFG@15.1700:FileResponsiblecityInvoice">
    <vt:lpwstr/>
  </property>
  <property fmtid="{D5CDD505-2E9C-101B-9397-08002B2CF9AE}" pid="321" name="FSC#UVEKCFG@15.1700:ResponsibleDefaultRoleOrg">
    <vt:lpwstr/>
  </property>
  <property fmtid="{D5CDD505-2E9C-101B-9397-08002B2CF9AE}" pid="322" name="FSC#COOELAK@1.1001:IncomingNumber">
    <vt:lpwstr/>
  </property>
  <property fmtid="{D5CDD505-2E9C-101B-9397-08002B2CF9AE}" pid="323" name="FSC#COOELAK@1.1001:IncomingSubject">
    <vt:lpwstr/>
  </property>
  <property fmtid="{D5CDD505-2E9C-101B-9397-08002B2CF9AE}" pid="324" name="FSC#COOELAK@1.1001:ProcessResponsible">
    <vt:lpwstr/>
  </property>
  <property fmtid="{D5CDD505-2E9C-101B-9397-08002B2CF9AE}" pid="325" name="FSC#COOELAK@1.1001:ProcessResponsiblePhone">
    <vt:lpwstr/>
  </property>
  <property fmtid="{D5CDD505-2E9C-101B-9397-08002B2CF9AE}" pid="326" name="FSC#COOELAK@1.1001:ProcessResponsibleMail">
    <vt:lpwstr/>
  </property>
  <property fmtid="{D5CDD505-2E9C-101B-9397-08002B2CF9AE}" pid="327" name="FSC#COOELAK@1.1001:ProcessResponsibleFax">
    <vt:lpwstr/>
  </property>
  <property fmtid="{D5CDD505-2E9C-101B-9397-08002B2CF9AE}" pid="328" name="FSC#COOELAK@1.1001:ApproverFirstName">
    <vt:lpwstr/>
  </property>
  <property fmtid="{D5CDD505-2E9C-101B-9397-08002B2CF9AE}" pid="329" name="FSC#COOELAK@1.1001:ApproverSurName">
    <vt:lpwstr/>
  </property>
  <property fmtid="{D5CDD505-2E9C-101B-9397-08002B2CF9AE}" pid="330" name="FSC#COOELAK@1.1001:ApproverTitle">
    <vt:lpwstr/>
  </property>
  <property fmtid="{D5CDD505-2E9C-101B-9397-08002B2CF9AE}" pid="331" name="FSC#COOELAK@1.1001:ExternalDate">
    <vt:lpwstr/>
  </property>
  <property fmtid="{D5CDD505-2E9C-101B-9397-08002B2CF9AE}" pid="332" name="FSC#COOELAK@1.1001:SettlementApprovedAt">
    <vt:lpwstr/>
  </property>
  <property fmtid="{D5CDD505-2E9C-101B-9397-08002B2CF9AE}" pid="333" name="FSC#COOELAK@1.1001:BaseNumber">
    <vt:lpwstr>227.24-07</vt:lpwstr>
  </property>
  <property fmtid="{D5CDD505-2E9C-101B-9397-08002B2CF9AE}" pid="334" name="FSC#COOELAK@1.1001:CurrentUserRolePos">
    <vt:lpwstr>Sachbearbeiter/in</vt:lpwstr>
  </property>
  <property fmtid="{D5CDD505-2E9C-101B-9397-08002B2CF9AE}" pid="335" name="FSC#COOELAK@1.1001:CurrentUserEmail">
    <vt:lpwstr>henry.woehrnschimmel@bafu.admin.ch</vt:lpwstr>
  </property>
  <property fmtid="{D5CDD505-2E9C-101B-9397-08002B2CF9AE}" pid="336" name="FSC#ATSTATECFG@1.1001:Office">
    <vt:lpwstr/>
  </property>
  <property fmtid="{D5CDD505-2E9C-101B-9397-08002B2CF9AE}" pid="337" name="FSC#ATSTATECFG@1.1001:Agent">
    <vt:lpwstr/>
  </property>
  <property fmtid="{D5CDD505-2E9C-101B-9397-08002B2CF9AE}" pid="338" name="FSC#ATSTATECFG@1.1001:AgentPhone">
    <vt:lpwstr/>
  </property>
  <property fmtid="{D5CDD505-2E9C-101B-9397-08002B2CF9AE}" pid="339" name="FSC#ATSTATECFG@1.1001:DepartmentFax">
    <vt:lpwstr/>
  </property>
  <property fmtid="{D5CDD505-2E9C-101B-9397-08002B2CF9AE}" pid="340" name="FSC#ATSTATECFG@1.1001:DepartmentEmail">
    <vt:lpwstr/>
  </property>
  <property fmtid="{D5CDD505-2E9C-101B-9397-08002B2CF9AE}" pid="341" name="FSC#ATSTATECFG@1.1001:SubfileDate">
    <vt:lpwstr/>
  </property>
  <property fmtid="{D5CDD505-2E9C-101B-9397-08002B2CF9AE}" pid="342" name="FSC#ATSTATECFG@1.1001:SubfileSubject">
    <vt:lpwstr>Infoveranstaltung MK Kältemittel Aarau_02.04.19 (Kopie)</vt:lpwstr>
  </property>
  <property fmtid="{D5CDD505-2E9C-101B-9397-08002B2CF9AE}" pid="343" name="FSC#ATSTATECFG@1.1001:DepartmentZipCode">
    <vt:lpwstr/>
  </property>
  <property fmtid="{D5CDD505-2E9C-101B-9397-08002B2CF9AE}" pid="344" name="FSC#ATSTATECFG@1.1001:DepartmentCountry">
    <vt:lpwstr/>
  </property>
  <property fmtid="{D5CDD505-2E9C-101B-9397-08002B2CF9AE}" pid="345" name="FSC#ATSTATECFG@1.1001:DepartmentCity">
    <vt:lpwstr/>
  </property>
  <property fmtid="{D5CDD505-2E9C-101B-9397-08002B2CF9AE}" pid="346" name="FSC#ATSTATECFG@1.1001:DepartmentStreet">
    <vt:lpwstr/>
  </property>
  <property fmtid="{D5CDD505-2E9C-101B-9397-08002B2CF9AE}" pid="347" name="FSC#ATSTATECFG@1.1001:DepartmentDVR">
    <vt:lpwstr/>
  </property>
  <property fmtid="{D5CDD505-2E9C-101B-9397-08002B2CF9AE}" pid="348" name="FSC#ATSTATECFG@1.1001:DepartmentUID">
    <vt:lpwstr/>
  </property>
  <property fmtid="{D5CDD505-2E9C-101B-9397-08002B2CF9AE}" pid="349" name="FSC#ATSTATECFG@1.1001:SubfileReference">
    <vt:lpwstr>227.24-07-01375/00004/00020</vt:lpwstr>
  </property>
  <property fmtid="{D5CDD505-2E9C-101B-9397-08002B2CF9AE}" pid="350" name="FSC#ATSTATECFG@1.1001:Clause">
    <vt:lpwstr/>
  </property>
  <property fmtid="{D5CDD505-2E9C-101B-9397-08002B2CF9AE}" pid="351" name="FSC#ATSTATECFG@1.1001:ApprovedSignature">
    <vt:lpwstr/>
  </property>
  <property fmtid="{D5CDD505-2E9C-101B-9397-08002B2CF9AE}" pid="352" name="FSC#ATSTATECFG@1.1001:BankAccount">
    <vt:lpwstr/>
  </property>
  <property fmtid="{D5CDD505-2E9C-101B-9397-08002B2CF9AE}" pid="353" name="FSC#ATSTATECFG@1.1001:BankAccountOwner">
    <vt:lpwstr/>
  </property>
  <property fmtid="{D5CDD505-2E9C-101B-9397-08002B2CF9AE}" pid="354" name="FSC#ATSTATECFG@1.1001:BankInstitute">
    <vt:lpwstr/>
  </property>
  <property fmtid="{D5CDD505-2E9C-101B-9397-08002B2CF9AE}" pid="355" name="FSC#ATSTATECFG@1.1001:BankAccountID">
    <vt:lpwstr/>
  </property>
  <property fmtid="{D5CDD505-2E9C-101B-9397-08002B2CF9AE}" pid="356" name="FSC#ATSTATECFG@1.1001:BankAccountIBAN">
    <vt:lpwstr/>
  </property>
  <property fmtid="{D5CDD505-2E9C-101B-9397-08002B2CF9AE}" pid="357" name="FSC#ATSTATECFG@1.1001:BankAccountBIC">
    <vt:lpwstr/>
  </property>
  <property fmtid="{D5CDD505-2E9C-101B-9397-08002B2CF9AE}" pid="358" name="FSC#ATSTATECFG@1.1001:BankName">
    <vt:lpwstr/>
  </property>
  <property fmtid="{D5CDD505-2E9C-101B-9397-08002B2CF9AE}" pid="359" name="FSC#COOSYSTEM@1.1:Container">
    <vt:lpwstr>COO.2002.100.2.10775471</vt:lpwstr>
  </property>
  <property fmtid="{D5CDD505-2E9C-101B-9397-08002B2CF9AE}" pid="360" name="FSC#FSCFOLIO@1.1001:docpropproject">
    <vt:lpwstr/>
  </property>
  <property fmtid="{D5CDD505-2E9C-101B-9397-08002B2CF9AE}" pid="361" name="MSIP_Label_245c3252-146d-46f3-8062-82cd8c8d7e7d_Enabled">
    <vt:lpwstr>true</vt:lpwstr>
  </property>
  <property fmtid="{D5CDD505-2E9C-101B-9397-08002B2CF9AE}" pid="362" name="MSIP_Label_245c3252-146d-46f3-8062-82cd8c8d7e7d_SetDate">
    <vt:lpwstr>2024-11-08T09:47:49Z</vt:lpwstr>
  </property>
  <property fmtid="{D5CDD505-2E9C-101B-9397-08002B2CF9AE}" pid="363" name="MSIP_Label_245c3252-146d-46f3-8062-82cd8c8d7e7d_Method">
    <vt:lpwstr>Privileged</vt:lpwstr>
  </property>
  <property fmtid="{D5CDD505-2E9C-101B-9397-08002B2CF9AE}" pid="364" name="MSIP_Label_245c3252-146d-46f3-8062-82cd8c8d7e7d_Name">
    <vt:lpwstr>L1</vt:lpwstr>
  </property>
  <property fmtid="{D5CDD505-2E9C-101B-9397-08002B2CF9AE}" pid="365" name="MSIP_Label_245c3252-146d-46f3-8062-82cd8c8d7e7d_SiteId">
    <vt:lpwstr>6ae27add-8276-4a38-88c1-3a9c1f973767</vt:lpwstr>
  </property>
  <property fmtid="{D5CDD505-2E9C-101B-9397-08002B2CF9AE}" pid="366" name="MSIP_Label_245c3252-146d-46f3-8062-82cd8c8d7e7d_ActionId">
    <vt:lpwstr>a16e7b66-0644-4c78-8547-0d83842d5cee</vt:lpwstr>
  </property>
  <property fmtid="{D5CDD505-2E9C-101B-9397-08002B2CF9AE}" pid="367" name="MSIP_Label_245c3252-146d-46f3-8062-82cd8c8d7e7d_ContentBits">
    <vt:lpwstr>0</vt:lpwstr>
  </property>
</Properties>
</file>