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59" r:id="rId3"/>
    <p:sldId id="1152" r:id="rId4"/>
    <p:sldId id="1153" r:id="rId5"/>
    <p:sldId id="1154" r:id="rId6"/>
    <p:sldId id="1155" r:id="rId7"/>
    <p:sldId id="287" r:id="rId8"/>
    <p:sldId id="358" r:id="rId9"/>
    <p:sldId id="1156" r:id="rId10"/>
    <p:sldId id="1157" r:id="rId11"/>
    <p:sldId id="1167" r:id="rId12"/>
    <p:sldId id="1168" r:id="rId13"/>
    <p:sldId id="1169" r:id="rId14"/>
    <p:sldId id="1171" r:id="rId15"/>
    <p:sldId id="1172" r:id="rId16"/>
    <p:sldId id="1173" r:id="rId17"/>
    <p:sldId id="1158" r:id="rId18"/>
    <p:sldId id="1174" r:id="rId19"/>
    <p:sldId id="258" r:id="rId20"/>
    <p:sldId id="299" r:id="rId21"/>
    <p:sldId id="293" r:id="rId22"/>
    <p:sldId id="300" r:id="rId23"/>
    <p:sldId id="301" r:id="rId24"/>
    <p:sldId id="296" r:id="rId25"/>
    <p:sldId id="297" r:id="rId26"/>
    <p:sldId id="298" r:id="rId27"/>
    <p:sldId id="116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net.fr.ch\dfs\daec\SEN\Service\4%20dom\15%20prod%20chim\8%20Installations%20FF\8%20Statistiques\2025\251201_Archives\SEn%20-%20Fluides%20frigorigenes%20-%20Documents%20inspection\Suivi%20inspections%20FF%20Fribourg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net.fr.ch\dfs\daec\SEN\Service\4%20dom\15%20prod%20chim\8%20Installations%20FF\8%20Statistiques\2025\251201_Archives\SEn%20-%20Fluides%20frigorigenes%20-%20Documents%20inspection\Suivi%20inspections%20FF%20Fribourg_AR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net.fr.ch\dfs\daec\SEN\Service\4%20dom\15%20prod%20chim\8%20Installations%20FF\8%20Statistiques\2025\251201_Archives\SEn%20-%20Fluides%20frigorigenes%20-%20Documents%20inspection\Liste_FF_Frib_AR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[données_fl.fr..xlsx]Feuil2!Tableau croisé dynamique5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600" b="1" i="1" u="sng"/>
              <a:t>Type d'établissement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2A2A1BB-F68C-4695-A5CD-97A80DB61E26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(12) 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B61100-DFC2-40DB-865C-9A8111AD0F9B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3F1881B-F350-43D9-9827-6C6DDB28813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(3)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5752DD4-6706-4BD0-89C7-C6C159F35E72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(10)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C149F7-8C49-4E1C-A971-1F574469A5FD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(2)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4A9465-B8A0-44D7-A5D6-E4233FF5F4B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(9)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A7CD32C-FC49-4D24-B03A-090268163A0C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A7CD32C-FC49-4D24-B03A-090268163A0C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4A9465-B8A0-44D7-A5D6-E4233FF5F4B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(9)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C149F7-8C49-4E1C-A971-1F574469A5FD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(2)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5752DD4-6706-4BD0-89C7-C6C159F35E72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(10)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3F1881B-F350-43D9-9827-6C6DDB28813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(3)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B61100-DFC2-40DB-865C-9A8111AD0F9B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2A2A1BB-F68C-4695-A5CD-97A80DB61E26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(12) 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A7CD32C-FC49-4D24-B03A-090268163A0C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74A9465-B8A0-44D7-A5D6-E4233FF5F4B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(9)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C149F7-8C49-4E1C-A971-1F574469A5FD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(2)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5752DD4-6706-4BD0-89C7-C6C159F35E72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(10)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3F1881B-F350-43D9-9827-6C6DDB288131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(3)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5B61100-DFC2-40DB-865C-9A8111AD0F9B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(14)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2A2A1BB-F68C-4695-A5CD-97A80DB61E26}" type="VALU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[VALEUR]</a:t>
                </a:fld>
                <a:r>
                  <a:rPr lang="en-US"/>
                  <a:t> (12) 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7CD32C-FC49-4D24-B03A-090268163A0C}" type="VALUE">
                      <a:rPr lang="en-US"/>
                      <a:pPr/>
                      <a:t>[VALEUR]</a:t>
                    </a:fld>
                    <a:r>
                      <a:rPr lang="en-US"/>
                      <a:t> (4)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65-492C-8F4D-D3D07EAD1D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4A9465-B8A0-44D7-A5D6-E4233FF5F4B1}" type="VALUE">
                      <a:rPr lang="en-US"/>
                      <a:pPr/>
                      <a:t>[VALEUR]</a:t>
                    </a:fld>
                    <a:r>
                      <a:rPr lang="en-US"/>
                      <a:t> (9)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65-492C-8F4D-D3D07EAD1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8C149F7-8C49-4E1C-A971-1F574469A5FD}" type="VALUE">
                      <a:rPr lang="en-US"/>
                      <a:pPr/>
                      <a:t>[VALEUR]</a:t>
                    </a:fld>
                    <a:r>
                      <a:rPr lang="en-US"/>
                      <a:t> (2)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65-492C-8F4D-D3D07EAD1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752DD4-6706-4BD0-89C7-C6C159F35E72}" type="VALUE">
                      <a:rPr lang="en-US"/>
                      <a:pPr/>
                      <a:t>[VALEUR]</a:t>
                    </a:fld>
                    <a:r>
                      <a:rPr lang="en-US"/>
                      <a:t> (10)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65-492C-8F4D-D3D07EAD1D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F1881B-F350-43D9-9827-6C6DDB288131}" type="VALUE">
                      <a:rPr lang="en-US"/>
                      <a:pPr/>
                      <a:t>[VALEUR]</a:t>
                    </a:fld>
                    <a:r>
                      <a:rPr lang="en-US"/>
                      <a:t> (3)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C65-492C-8F4D-D3D07EAD1D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B61100-DFC2-40DB-865C-9A8111AD0F9B}" type="VALUE">
                      <a:rPr lang="en-US"/>
                      <a:pPr/>
                      <a:t>[VALEUR]</a:t>
                    </a:fld>
                    <a:r>
                      <a:rPr lang="en-US"/>
                      <a:t> (14)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65-492C-8F4D-D3D07EAD1D7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2A2A1BB-F68C-4695-A5CD-97A80DB61E26}" type="VALUE">
                      <a:rPr lang="en-US"/>
                      <a:pPr/>
                      <a:t>[VALEUR]</a:t>
                    </a:fld>
                    <a:r>
                      <a:rPr lang="en-US"/>
                      <a:t> (12)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C65-492C-8F4D-D3D07EAD1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Feuil2!$A$4:$A$10</c:f>
              <c:strCache>
                <c:ptCount val="7"/>
                <c:pt idx="0">
                  <c:v>Administration/Banque</c:v>
                </c:pt>
                <c:pt idx="1">
                  <c:v>Commerce</c:v>
                </c:pt>
                <c:pt idx="2">
                  <c:v>Data center</c:v>
                </c:pt>
                <c:pt idx="3">
                  <c:v>Hôtellerie</c:v>
                </c:pt>
                <c:pt idx="4">
                  <c:v>Industrie</c:v>
                </c:pt>
                <c:pt idx="5">
                  <c:v>Production/Transport Denrées Alimentaires</c:v>
                </c:pt>
                <c:pt idx="6">
                  <c:v>Restaurant</c:v>
                </c:pt>
              </c:strCache>
            </c:strRef>
          </c:cat>
          <c:val>
            <c:numRef>
              <c:f>Feuil2!$B$4:$B$10</c:f>
              <c:numCache>
                <c:formatCode>0%</c:formatCode>
                <c:ptCount val="7"/>
                <c:pt idx="0">
                  <c:v>7.407407407407407E-2</c:v>
                </c:pt>
                <c:pt idx="1">
                  <c:v>0.16666666666666666</c:v>
                </c:pt>
                <c:pt idx="2">
                  <c:v>3.7037037037037035E-2</c:v>
                </c:pt>
                <c:pt idx="3">
                  <c:v>0.18518518518518517</c:v>
                </c:pt>
                <c:pt idx="4">
                  <c:v>5.5555555555555552E-2</c:v>
                </c:pt>
                <c:pt idx="5">
                  <c:v>0.25925925925925924</c:v>
                </c:pt>
                <c:pt idx="6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65-492C-8F4D-D3D07EAD1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6362272"/>
        <c:axId val="726370552"/>
      </c:barChart>
      <c:catAx>
        <c:axId val="72636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70552"/>
        <c:crosses val="autoZero"/>
        <c:auto val="1"/>
        <c:lblAlgn val="ctr"/>
        <c:lblOffset val="100"/>
        <c:noMultiLvlLbl val="0"/>
      </c:catAx>
      <c:valAx>
        <c:axId val="72637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b="1" i="1" u="sng"/>
              <a:t>Non conformités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Feuil1!$C$63</c:f>
              <c:strCache>
                <c:ptCount val="1"/>
                <c:pt idx="0">
                  <c:v>nombre d'entreprises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A6A679-7984-4F6B-AC36-283AD7E6423E}" type="VALUE">
                      <a:rPr lang="en-US"/>
                      <a:pPr/>
                      <a:t>[VALEUR]</a:t>
                    </a:fld>
                    <a:r>
                      <a:rPr lang="en-US"/>
                      <a:t> (78%)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079-4D94-BA64-A5A04E63DA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563644-5A5B-4E8D-A0C3-C973DDEBE0FF}" type="VALUE">
                      <a:rPr lang="en-US"/>
                      <a:pPr/>
                      <a:t>[VALEUR]</a:t>
                    </a:fld>
                    <a:r>
                      <a:rPr lang="en-US"/>
                      <a:t> (18%)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79-4D94-BA64-A5A04E63DA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7B37C9-D090-4437-9998-FF85760562B0}" type="VALUE">
                      <a:rPr lang="en-US"/>
                      <a:pPr/>
                      <a:t>[VALEUR]</a:t>
                    </a:fld>
                    <a:r>
                      <a:rPr lang="en-US"/>
                      <a:t> (31%)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079-4D94-BA64-A5A04E63DA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3E6C19-7730-4F4E-A3F4-EE0070EA8155}" type="VALUE">
                      <a:rPr lang="en-US"/>
                      <a:pPr/>
                      <a:t>[VALEUR]</a:t>
                    </a:fld>
                    <a:r>
                      <a:rPr lang="en-US"/>
                      <a:t> (67%)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79-4D94-BA64-A5A04E63DA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C07D19-936E-44A4-8CEF-08A58973E674}" type="VALUE">
                      <a:rPr lang="en-US"/>
                      <a:pPr/>
                      <a:t>[VALEUR]</a:t>
                    </a:fld>
                    <a:r>
                      <a:rPr lang="en-US"/>
                      <a:t> (40%)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079-4D94-BA64-A5A04E63DA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9F9B8AF-82D5-4D96-8EB1-0509EBF85F74}" type="VALUE">
                      <a:rPr lang="en-US"/>
                      <a:pPr/>
                      <a:t>[VALEUR]</a:t>
                    </a:fld>
                    <a:r>
                      <a:rPr lang="en-US"/>
                      <a:t> (27%)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79-4D94-BA64-A5A04E63D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Feuil1!$B$64:$B$69</c:f>
              <c:strCache>
                <c:ptCount val="6"/>
                <c:pt idx="0">
                  <c:v>Communication</c:v>
                </c:pt>
                <c:pt idx="1">
                  <c:v>Mise sur le marché</c:v>
                </c:pt>
                <c:pt idx="2">
                  <c:v>Étiquetage</c:v>
                </c:pt>
                <c:pt idx="3">
                  <c:v>Livret d'entretien</c:v>
                </c:pt>
                <c:pt idx="4">
                  <c:v>Contrôle d'étancheité</c:v>
                </c:pt>
                <c:pt idx="5">
                  <c:v>Fuites/remplissages</c:v>
                </c:pt>
              </c:strCache>
            </c:strRef>
          </c:cat>
          <c:val>
            <c:numRef>
              <c:f>Feuil1!$C$64:$C$69</c:f>
              <c:numCache>
                <c:formatCode>General</c:formatCode>
                <c:ptCount val="6"/>
                <c:pt idx="0">
                  <c:v>43</c:v>
                </c:pt>
                <c:pt idx="1">
                  <c:v>10</c:v>
                </c:pt>
                <c:pt idx="2">
                  <c:v>17</c:v>
                </c:pt>
                <c:pt idx="3">
                  <c:v>37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79-4D94-BA64-A5A04E63DAC6}"/>
            </c:ext>
          </c:extLst>
        </c:ser>
        <c:ser>
          <c:idx val="1"/>
          <c:order val="1"/>
          <c:tx>
            <c:strRef>
              <c:f>Feuil1!$D$63</c:f>
              <c:strCache>
                <c:ptCount val="1"/>
                <c:pt idx="0">
                  <c:v>nombre d'installations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366FEE-12AA-4C9F-83C4-F796B4A341DA}" type="VALUE">
                      <a:rPr lang="en-US"/>
                      <a:pPr/>
                      <a:t>[VALEUR]</a:t>
                    </a:fld>
                    <a:r>
                      <a:rPr lang="en-US"/>
                      <a:t> (39%)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79-4D94-BA64-A5A04E63DA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E5411A-3765-46A2-AADC-C33AC04E9AC0}" type="VALUE">
                      <a:rPr lang="en-US"/>
                      <a:pPr/>
                      <a:t>[VALEUR]</a:t>
                    </a:fld>
                    <a:r>
                      <a:rPr lang="en-US"/>
                      <a:t> (4%)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079-4D94-BA64-A5A04E63DA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BB09A0-3425-4C4D-AF91-E685FED8E5CF}" type="VALUE">
                      <a:rPr lang="en-US"/>
                      <a:pPr/>
                      <a:t>[VALEUR]</a:t>
                    </a:fld>
                    <a:r>
                      <a:rPr lang="en-US"/>
                      <a:t> (16%)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079-4D94-BA64-A5A04E63DA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87333D-F8CB-4E2F-A19D-1EEC4037F9D6}" type="VALUE">
                      <a:rPr lang="en-US"/>
                      <a:pPr/>
                      <a:t>[VALEUR]</a:t>
                    </a:fld>
                    <a:r>
                      <a:rPr lang="en-US"/>
                      <a:t> (32%)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079-4D94-BA64-A5A04E63DA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7ECDD8-E133-449F-BC5E-1EB5BFBC4E47}" type="VALUE">
                      <a:rPr lang="en-US"/>
                      <a:pPr/>
                      <a:t>[VALEUR]</a:t>
                    </a:fld>
                    <a:r>
                      <a:rPr lang="en-US"/>
                      <a:t> (23%)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079-4D94-BA64-A5A04E63DA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765E0B-9164-444F-9EF4-4A3317583B8B}" type="VALUE">
                      <a:rPr lang="en-US"/>
                      <a:pPr/>
                      <a:t>[VALEUR]</a:t>
                    </a:fld>
                    <a:r>
                      <a:rPr lang="en-US"/>
                      <a:t> (13%)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079-4D94-BA64-A5A04E63D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Feuil1!$B$64:$B$69</c:f>
              <c:strCache>
                <c:ptCount val="6"/>
                <c:pt idx="0">
                  <c:v>Communication</c:v>
                </c:pt>
                <c:pt idx="1">
                  <c:v>Mise sur le marché</c:v>
                </c:pt>
                <c:pt idx="2">
                  <c:v>Étiquetage</c:v>
                </c:pt>
                <c:pt idx="3">
                  <c:v>Livret d'entretien</c:v>
                </c:pt>
                <c:pt idx="4">
                  <c:v>Contrôle d'étancheité</c:v>
                </c:pt>
                <c:pt idx="5">
                  <c:v>Fuites/remplissages</c:v>
                </c:pt>
              </c:strCache>
            </c:strRef>
          </c:cat>
          <c:val>
            <c:numRef>
              <c:f>Feuil1!$D$64:$D$69</c:f>
              <c:numCache>
                <c:formatCode>General</c:formatCode>
                <c:ptCount val="6"/>
                <c:pt idx="0">
                  <c:v>107</c:v>
                </c:pt>
                <c:pt idx="1">
                  <c:v>11</c:v>
                </c:pt>
                <c:pt idx="2">
                  <c:v>44</c:v>
                </c:pt>
                <c:pt idx="3">
                  <c:v>87</c:v>
                </c:pt>
                <c:pt idx="4">
                  <c:v>63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079-4D94-BA64-A5A04E63DA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6373432"/>
        <c:axId val="726373792"/>
      </c:barChart>
      <c:catAx>
        <c:axId val="726373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73792"/>
        <c:crosses val="autoZero"/>
        <c:auto val="1"/>
        <c:lblAlgn val="ctr"/>
        <c:lblOffset val="100"/>
        <c:noMultiLvlLbl val="0"/>
      </c:catAx>
      <c:valAx>
        <c:axId val="7263737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7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[données_fl.fr..xlsx]Feuil3!Tableau croisé dynamique10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800" b="1" i="1" u="sng"/>
              <a:t>Conclusions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Feuil3!$A$4:$A$6</c:f>
              <c:strCache>
                <c:ptCount val="3"/>
                <c:pt idx="0">
                  <c:v>Pas de manquements</c:v>
                </c:pt>
                <c:pt idx="1">
                  <c:v>Manquements mineurs</c:v>
                </c:pt>
                <c:pt idx="2">
                  <c:v>Manquements graves</c:v>
                </c:pt>
              </c:strCache>
            </c:strRef>
          </c:cat>
          <c:val>
            <c:numRef>
              <c:f>Feuil3!$B$4:$B$6</c:f>
              <c:numCache>
                <c:formatCode>0%</c:formatCode>
                <c:ptCount val="3"/>
                <c:pt idx="0">
                  <c:v>0.14545454545454545</c:v>
                </c:pt>
                <c:pt idx="1">
                  <c:v>0.6</c:v>
                </c:pt>
                <c:pt idx="2">
                  <c:v>0.25454545454545452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A-46C6-9DD7-9A541AE73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371272"/>
        <c:axId val="726370912"/>
      </c:barChart>
      <c:catAx>
        <c:axId val="72637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70912"/>
        <c:crosses val="autoZero"/>
        <c:auto val="1"/>
        <c:lblAlgn val="ctr"/>
        <c:lblOffset val="100"/>
        <c:noMultiLvlLbl val="0"/>
      </c:catAx>
      <c:valAx>
        <c:axId val="7263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637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Sites inspectés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55C"/>
            </a:solidFill>
            <a:ln>
              <a:noFill/>
            </a:ln>
            <a:effectLst/>
          </c:spPr>
          <c:invertIfNegative val="0"/>
          <c:cat>
            <c:numRef>
              <c:f>Feuil9!$F$4:$F$8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Feuil9!$G$4:$G$8</c:f>
              <c:numCache>
                <c:formatCode>General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90</c:v>
                </c:pt>
                <c:pt idx="3">
                  <c:v>231</c:v>
                </c:pt>
                <c:pt idx="4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4-4CFC-82D0-4EE9068D2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681760"/>
        <c:axId val="279681280"/>
      </c:barChart>
      <c:catAx>
        <c:axId val="2796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9681280"/>
        <c:crosses val="autoZero"/>
        <c:auto val="1"/>
        <c:lblAlgn val="ctr"/>
        <c:lblOffset val="100"/>
        <c:noMultiLvlLbl val="0"/>
      </c:catAx>
      <c:valAx>
        <c:axId val="279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96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Installations inspectées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0000"/>
            </a:solidFill>
            <a:ln>
              <a:noFill/>
            </a:ln>
            <a:effectLst/>
          </c:spPr>
          <c:invertIfNegative val="0"/>
          <c:cat>
            <c:numRef>
              <c:f>Feuil10!$A$16:$A$20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Feuil10!$B$16:$B$20</c:f>
              <c:numCache>
                <c:formatCode>General</c:formatCode>
                <c:ptCount val="5"/>
                <c:pt idx="0">
                  <c:v>12</c:v>
                </c:pt>
                <c:pt idx="1">
                  <c:v>75</c:v>
                </c:pt>
                <c:pt idx="2">
                  <c:v>304</c:v>
                </c:pt>
                <c:pt idx="3">
                  <c:v>1052</c:v>
                </c:pt>
                <c:pt idx="4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6-4099-944B-BE272297D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4755072"/>
        <c:axId val="1024752192"/>
      </c:barChart>
      <c:catAx>
        <c:axId val="10247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4752192"/>
        <c:crosses val="autoZero"/>
        <c:auto val="1"/>
        <c:lblAlgn val="ctr"/>
        <c:lblOffset val="100"/>
        <c:noMultiLvlLbl val="0"/>
      </c:catAx>
      <c:valAx>
        <c:axId val="10247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475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Non conformités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Feuil5!$C$11:$C$17</c:f>
              <c:strCache>
                <c:ptCount val="7"/>
                <c:pt idx="0">
                  <c:v>Communication</c:v>
                </c:pt>
                <c:pt idx="1">
                  <c:v>Etiquetage</c:v>
                </c:pt>
                <c:pt idx="2">
                  <c:v>Livret d'entretien</c:v>
                </c:pt>
                <c:pt idx="3">
                  <c:v>Ctrl étanchéité insuf.</c:v>
                </c:pt>
                <c:pt idx="4">
                  <c:v>Mise sur le marché</c:v>
                </c:pt>
                <c:pt idx="5">
                  <c:v>Ctrl étanchéité</c:v>
                </c:pt>
                <c:pt idx="6">
                  <c:v>Fuites/remplissages</c:v>
                </c:pt>
              </c:strCache>
            </c:strRef>
          </c:cat>
          <c:val>
            <c:numRef>
              <c:f>Feuil5!$D$11:$D$17</c:f>
              <c:numCache>
                <c:formatCode>General</c:formatCode>
                <c:ptCount val="7"/>
                <c:pt idx="0">
                  <c:v>1076</c:v>
                </c:pt>
                <c:pt idx="1">
                  <c:v>250</c:v>
                </c:pt>
                <c:pt idx="2">
                  <c:v>342</c:v>
                </c:pt>
                <c:pt idx="3">
                  <c:v>545</c:v>
                </c:pt>
                <c:pt idx="4">
                  <c:v>39</c:v>
                </c:pt>
                <c:pt idx="5">
                  <c:v>296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2-4FC2-A13A-974B8CC8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242944"/>
        <c:axId val="318262144"/>
      </c:barChart>
      <c:catAx>
        <c:axId val="3182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8262144"/>
        <c:crosses val="autoZero"/>
        <c:auto val="1"/>
        <c:lblAlgn val="ctr"/>
        <c:lblOffset val="100"/>
        <c:noMultiLvlLbl val="0"/>
      </c:catAx>
      <c:valAx>
        <c:axId val="31826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82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Mises sur le marché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Feuil1!$H$3</c:f>
              <c:strCache>
                <c:ptCount val="1"/>
                <c:pt idx="0">
                  <c:v>N Installations</c:v>
                </c:pt>
              </c:strCache>
            </c:strRef>
          </c:tx>
          <c:spPr>
            <a:solidFill>
              <a:srgbClr val="FFC000">
                <a:alpha val="88000"/>
              </a:srgbClr>
            </a:solidFill>
            <a:ln>
              <a:noFill/>
            </a:ln>
            <a:effectLst/>
          </c:spPr>
          <c:invertIfNegative val="0"/>
          <c:cat>
            <c:numRef>
              <c:f>Feuil1!$G$4:$G$49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Feuil1!$H$4:$H$49</c:f>
              <c:numCache>
                <c:formatCode>General</c:formatCode>
                <c:ptCount val="46"/>
                <c:pt idx="0">
                  <c:v>6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19</c:v>
                </c:pt>
                <c:pt idx="5">
                  <c:v>34</c:v>
                </c:pt>
                <c:pt idx="6">
                  <c:v>25</c:v>
                </c:pt>
                <c:pt idx="7">
                  <c:v>24</c:v>
                </c:pt>
                <c:pt idx="8">
                  <c:v>42</c:v>
                </c:pt>
                <c:pt idx="9">
                  <c:v>48</c:v>
                </c:pt>
                <c:pt idx="10">
                  <c:v>54</c:v>
                </c:pt>
                <c:pt idx="11">
                  <c:v>41</c:v>
                </c:pt>
                <c:pt idx="12">
                  <c:v>44</c:v>
                </c:pt>
                <c:pt idx="13">
                  <c:v>54</c:v>
                </c:pt>
                <c:pt idx="14">
                  <c:v>57</c:v>
                </c:pt>
                <c:pt idx="15">
                  <c:v>52</c:v>
                </c:pt>
                <c:pt idx="16">
                  <c:v>63</c:v>
                </c:pt>
                <c:pt idx="17">
                  <c:v>58</c:v>
                </c:pt>
                <c:pt idx="18">
                  <c:v>83</c:v>
                </c:pt>
                <c:pt idx="19">
                  <c:v>65</c:v>
                </c:pt>
                <c:pt idx="20">
                  <c:v>78</c:v>
                </c:pt>
                <c:pt idx="21">
                  <c:v>94</c:v>
                </c:pt>
                <c:pt idx="22">
                  <c:v>103</c:v>
                </c:pt>
                <c:pt idx="23">
                  <c:v>92</c:v>
                </c:pt>
                <c:pt idx="24">
                  <c:v>102</c:v>
                </c:pt>
                <c:pt idx="25">
                  <c:v>130</c:v>
                </c:pt>
                <c:pt idx="26">
                  <c:v>171</c:v>
                </c:pt>
                <c:pt idx="27">
                  <c:v>216</c:v>
                </c:pt>
                <c:pt idx="28">
                  <c:v>261</c:v>
                </c:pt>
                <c:pt idx="29">
                  <c:v>266</c:v>
                </c:pt>
                <c:pt idx="30">
                  <c:v>255</c:v>
                </c:pt>
                <c:pt idx="31">
                  <c:v>323</c:v>
                </c:pt>
                <c:pt idx="32">
                  <c:v>333</c:v>
                </c:pt>
                <c:pt idx="33">
                  <c:v>306</c:v>
                </c:pt>
                <c:pt idx="34">
                  <c:v>275</c:v>
                </c:pt>
                <c:pt idx="35">
                  <c:v>267</c:v>
                </c:pt>
                <c:pt idx="36">
                  <c:v>291</c:v>
                </c:pt>
                <c:pt idx="37">
                  <c:v>346</c:v>
                </c:pt>
                <c:pt idx="38">
                  <c:v>343</c:v>
                </c:pt>
                <c:pt idx="39">
                  <c:v>462</c:v>
                </c:pt>
                <c:pt idx="40">
                  <c:v>608</c:v>
                </c:pt>
                <c:pt idx="41">
                  <c:v>517</c:v>
                </c:pt>
                <c:pt idx="42">
                  <c:v>730</c:v>
                </c:pt>
                <c:pt idx="43">
                  <c:v>960</c:v>
                </c:pt>
                <c:pt idx="44">
                  <c:v>516</c:v>
                </c:pt>
                <c:pt idx="45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8-4F0B-878B-32621393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40"/>
        <c:axId val="318283744"/>
        <c:axId val="318278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Feuil1!$G$3</c15:sqref>
                        </c15:formulaRef>
                      </c:ext>
                    </c:extLst>
                    <c:strCache>
                      <c:ptCount val="1"/>
                      <c:pt idx="0">
                        <c:v>Année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Feuil1!$G$4:$G$49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  <c:pt idx="43">
                        <c:v>2023</c:v>
                      </c:pt>
                      <c:pt idx="44">
                        <c:v>2024</c:v>
                      </c:pt>
                      <c:pt idx="4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Feuil1!$G$4:$G$49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1980</c:v>
                      </c:pt>
                      <c:pt idx="1">
                        <c:v>1981</c:v>
                      </c:pt>
                      <c:pt idx="2">
                        <c:v>1982</c:v>
                      </c:pt>
                      <c:pt idx="3">
                        <c:v>1983</c:v>
                      </c:pt>
                      <c:pt idx="4">
                        <c:v>1984</c:v>
                      </c:pt>
                      <c:pt idx="5">
                        <c:v>1985</c:v>
                      </c:pt>
                      <c:pt idx="6">
                        <c:v>1986</c:v>
                      </c:pt>
                      <c:pt idx="7">
                        <c:v>1987</c:v>
                      </c:pt>
                      <c:pt idx="8">
                        <c:v>1988</c:v>
                      </c:pt>
                      <c:pt idx="9">
                        <c:v>1989</c:v>
                      </c:pt>
                      <c:pt idx="10">
                        <c:v>1990</c:v>
                      </c:pt>
                      <c:pt idx="11">
                        <c:v>1991</c:v>
                      </c:pt>
                      <c:pt idx="12">
                        <c:v>1992</c:v>
                      </c:pt>
                      <c:pt idx="13">
                        <c:v>1993</c:v>
                      </c:pt>
                      <c:pt idx="14">
                        <c:v>1994</c:v>
                      </c:pt>
                      <c:pt idx="15">
                        <c:v>1995</c:v>
                      </c:pt>
                      <c:pt idx="16">
                        <c:v>1996</c:v>
                      </c:pt>
                      <c:pt idx="17">
                        <c:v>1997</c:v>
                      </c:pt>
                      <c:pt idx="18">
                        <c:v>1998</c:v>
                      </c:pt>
                      <c:pt idx="19">
                        <c:v>1999</c:v>
                      </c:pt>
                      <c:pt idx="20">
                        <c:v>2000</c:v>
                      </c:pt>
                      <c:pt idx="21">
                        <c:v>2001</c:v>
                      </c:pt>
                      <c:pt idx="22">
                        <c:v>2002</c:v>
                      </c:pt>
                      <c:pt idx="23">
                        <c:v>2003</c:v>
                      </c:pt>
                      <c:pt idx="24">
                        <c:v>2004</c:v>
                      </c:pt>
                      <c:pt idx="25">
                        <c:v>2005</c:v>
                      </c:pt>
                      <c:pt idx="26">
                        <c:v>2006</c:v>
                      </c:pt>
                      <c:pt idx="27">
                        <c:v>2007</c:v>
                      </c:pt>
                      <c:pt idx="28">
                        <c:v>2008</c:v>
                      </c:pt>
                      <c:pt idx="29">
                        <c:v>2009</c:v>
                      </c:pt>
                      <c:pt idx="30">
                        <c:v>2010</c:v>
                      </c:pt>
                      <c:pt idx="31">
                        <c:v>2011</c:v>
                      </c:pt>
                      <c:pt idx="32">
                        <c:v>2012</c:v>
                      </c:pt>
                      <c:pt idx="33">
                        <c:v>2013</c:v>
                      </c:pt>
                      <c:pt idx="34">
                        <c:v>2014</c:v>
                      </c:pt>
                      <c:pt idx="35">
                        <c:v>2015</c:v>
                      </c:pt>
                      <c:pt idx="36">
                        <c:v>2016</c:v>
                      </c:pt>
                      <c:pt idx="37">
                        <c:v>2017</c:v>
                      </c:pt>
                      <c:pt idx="38">
                        <c:v>2018</c:v>
                      </c:pt>
                      <c:pt idx="39">
                        <c:v>2019</c:v>
                      </c:pt>
                      <c:pt idx="40">
                        <c:v>2020</c:v>
                      </c:pt>
                      <c:pt idx="41">
                        <c:v>2021</c:v>
                      </c:pt>
                      <c:pt idx="42">
                        <c:v>2022</c:v>
                      </c:pt>
                      <c:pt idx="43">
                        <c:v>2023</c:v>
                      </c:pt>
                      <c:pt idx="44">
                        <c:v>2024</c:v>
                      </c:pt>
                      <c:pt idx="45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CA8-4F0B-878B-326213930E1F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2"/>
          <c:order val="2"/>
          <c:tx>
            <c:strRef>
              <c:f>Feuil1!$I$3</c:f>
              <c:strCache>
                <c:ptCount val="1"/>
                <c:pt idx="0">
                  <c:v>Eq-CO2 / kg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Feuil1!$G$4:$G$49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Feuil1!$I$4:$I$49</c:f>
              <c:numCache>
                <c:formatCode>General</c:formatCode>
                <c:ptCount val="46"/>
                <c:pt idx="0">
                  <c:v>213695.5</c:v>
                </c:pt>
                <c:pt idx="1">
                  <c:v>675065</c:v>
                </c:pt>
                <c:pt idx="2">
                  <c:v>676516.5</c:v>
                </c:pt>
                <c:pt idx="3">
                  <c:v>762254.6</c:v>
                </c:pt>
                <c:pt idx="4">
                  <c:v>1122432.3</c:v>
                </c:pt>
                <c:pt idx="5">
                  <c:v>1964087.7</c:v>
                </c:pt>
                <c:pt idx="6">
                  <c:v>2653302.9</c:v>
                </c:pt>
                <c:pt idx="7">
                  <c:v>580825.19999999995</c:v>
                </c:pt>
                <c:pt idx="8">
                  <c:v>3322447.9</c:v>
                </c:pt>
                <c:pt idx="9">
                  <c:v>2362493.9000000004</c:v>
                </c:pt>
                <c:pt idx="10">
                  <c:v>2182433.0999999996</c:v>
                </c:pt>
                <c:pt idx="11">
                  <c:v>2074853.6</c:v>
                </c:pt>
                <c:pt idx="12">
                  <c:v>1608780.5999999999</c:v>
                </c:pt>
                <c:pt idx="13">
                  <c:v>4513300.4000000004</c:v>
                </c:pt>
                <c:pt idx="14">
                  <c:v>2815448</c:v>
                </c:pt>
                <c:pt idx="15">
                  <c:v>1534735.1</c:v>
                </c:pt>
                <c:pt idx="16">
                  <c:v>8859296.2000000011</c:v>
                </c:pt>
                <c:pt idx="17">
                  <c:v>2241166.3999999994</c:v>
                </c:pt>
                <c:pt idx="18">
                  <c:v>4827542.9999999991</c:v>
                </c:pt>
                <c:pt idx="19">
                  <c:v>4702139.1000000024</c:v>
                </c:pt>
                <c:pt idx="20">
                  <c:v>9033514.4000000022</c:v>
                </c:pt>
                <c:pt idx="21">
                  <c:v>12654441.999999998</c:v>
                </c:pt>
                <c:pt idx="22">
                  <c:v>6208223.54</c:v>
                </c:pt>
                <c:pt idx="23">
                  <c:v>5770865.6999999993</c:v>
                </c:pt>
                <c:pt idx="24">
                  <c:v>7045908.5</c:v>
                </c:pt>
                <c:pt idx="25">
                  <c:v>9477617.5599999987</c:v>
                </c:pt>
                <c:pt idx="26">
                  <c:v>14484353.099999996</c:v>
                </c:pt>
                <c:pt idx="27">
                  <c:v>11331056.200000001</c:v>
                </c:pt>
                <c:pt idx="28">
                  <c:v>11272631.899999995</c:v>
                </c:pt>
                <c:pt idx="29">
                  <c:v>9952316.25</c:v>
                </c:pt>
                <c:pt idx="30">
                  <c:v>7806353.3200000059</c:v>
                </c:pt>
                <c:pt idx="31">
                  <c:v>10472669.459999997</c:v>
                </c:pt>
                <c:pt idx="32">
                  <c:v>8352082.6400000025</c:v>
                </c:pt>
                <c:pt idx="33">
                  <c:v>7949827.1599999983</c:v>
                </c:pt>
                <c:pt idx="34">
                  <c:v>5529659.6900000023</c:v>
                </c:pt>
                <c:pt idx="35">
                  <c:v>6517670.9799999986</c:v>
                </c:pt>
                <c:pt idx="36">
                  <c:v>6264203.3000000026</c:v>
                </c:pt>
                <c:pt idx="37">
                  <c:v>6043200.1400000025</c:v>
                </c:pt>
                <c:pt idx="38">
                  <c:v>5604923.1599999946</c:v>
                </c:pt>
                <c:pt idx="39">
                  <c:v>5608106.6999999937</c:v>
                </c:pt>
                <c:pt idx="40">
                  <c:v>7693639.2999999728</c:v>
                </c:pt>
                <c:pt idx="41">
                  <c:v>6743016.2649999764</c:v>
                </c:pt>
                <c:pt idx="42">
                  <c:v>7269314.9999999916</c:v>
                </c:pt>
                <c:pt idx="43">
                  <c:v>22699957.875000238</c:v>
                </c:pt>
                <c:pt idx="44">
                  <c:v>5214583.169999999</c:v>
                </c:pt>
                <c:pt idx="45">
                  <c:v>2433303.1400000011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8-4F0B-878B-32621393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70"/>
        <c:axId val="1425549312"/>
        <c:axId val="1425549792"/>
      </c:barChart>
      <c:catAx>
        <c:axId val="3182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8278464"/>
        <c:crosses val="autoZero"/>
        <c:auto val="1"/>
        <c:lblAlgn val="ctr"/>
        <c:lblOffset val="100"/>
        <c:noMultiLvlLbl val="0"/>
      </c:catAx>
      <c:valAx>
        <c:axId val="3182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8283744"/>
        <c:crosses val="autoZero"/>
        <c:crossBetween val="between"/>
      </c:valAx>
      <c:valAx>
        <c:axId val="1425549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5549312"/>
        <c:crosses val="max"/>
        <c:crossBetween val="between"/>
      </c:valAx>
      <c:catAx>
        <c:axId val="142554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549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AA487-6248-FDC2-9981-7C3634C7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047330-97D7-43B3-DB38-85094E08E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6570B8-A35D-41D6-374C-1E5FBE3D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00EE5-BD8D-4801-43F8-60C45526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A47F3-1D08-D9A9-2CCC-8036FB72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55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86159-58B7-A4FE-6E21-CBA3CA5D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770DE2-76F6-0B4C-0F1B-C7F7AE2BF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3B350-0EDF-F994-B4F4-C90ADA90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265BE3-D310-A281-A594-F3AD72A0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EB1AA-7F9E-D26E-90A5-AF404E90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943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449DC5-132C-8833-9C2D-B8C7A452C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2D4AC9-E185-56A3-C2EB-078273E4A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F38AE-16F2-1C40-C7D5-3D4052D9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7DFE2-E6C0-F9C0-EB8F-17B73FD1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9A9D2-1D84-837A-3240-28DB5335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638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BE466C4-6741-353D-71FB-754ED41B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6" y="4492832"/>
            <a:ext cx="8223661" cy="16785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478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9FCEF2-A61D-8E42-9987-36CFD4F3ED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43" baseline="0">
                <a:solidFill>
                  <a:schemeClr val="tx2"/>
                </a:solidFill>
                <a:latin typeface="+mj-lt"/>
                <a:ea typeface="Zilla Slab" charset="0"/>
                <a:cs typeface="Zilla Slab" charset="0"/>
              </a:defRPr>
            </a:lvl1pPr>
          </a:lstStyle>
          <a:p>
            <a:pPr marL="304791" marR="0" lvl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noProof="0"/>
              <a:t>1.0 Sous-titre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042800-2B2A-D444-AD98-0A77CD6E18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5428" y="2057143"/>
            <a:ext cx="5117276" cy="406995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244291" marR="0" indent="-244291" algn="l" defTabSz="12191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Helvetica" pitchFamily="2" charset="0"/>
              <a:buChar char="‣"/>
              <a:tabLst/>
              <a:defRPr sz="1786" baseline="0">
                <a:latin typeface="+mn-lt"/>
                <a:ea typeface="Zilla Slab" charset="0"/>
                <a:cs typeface="Zilla Slab" charset="0"/>
              </a:defRPr>
            </a:lvl1pPr>
          </a:lstStyle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noProof="0"/>
              <a:t>Texte exemple listing puce „flèche“.</a:t>
            </a:r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noProof="0"/>
              <a:t>Texte exemple listing puce „flèche“.</a:t>
            </a:r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noProof="0"/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noProof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D590ECE-5AE0-6446-B824-26199D47E7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54531" y="2057143"/>
            <a:ext cx="5702041" cy="4069959"/>
          </a:xfrm>
          <a:prstGeom prst="rect">
            <a:avLst/>
          </a:prstGeom>
        </p:spPr>
        <p:txBody>
          <a:bodyPr lIns="0" tIns="0" rIns="0" bIns="0"/>
          <a:lstStyle>
            <a:lvl1pPr marL="304791" marR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9" baseline="0">
                <a:solidFill>
                  <a:schemeClr val="tx2"/>
                </a:solidFill>
              </a:defRPr>
            </a:lvl1pPr>
          </a:lstStyle>
          <a:p>
            <a:pPr marL="304791" marR="0" lvl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noProof="0"/>
              <a:t>Ajouter image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DE00CF3-EDD4-72DD-8C28-4B86F2FD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87D0548D-2745-8057-3D47-C2A9C66115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20.05.2025</a:t>
            </a:r>
            <a:endParaRPr lang="fr-CH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D879EF84-7991-E6DB-6C5A-E337811A3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ASF Assemblée générale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1334F7-3A8E-C19F-3CD7-97E2EB9A66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D7A03E-3899-4DDB-8E87-4EC063179CF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561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D19CEF52-8FFD-3DCF-E0CC-842BECEC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6" y="4492832"/>
            <a:ext cx="8223661" cy="1678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066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B099268-1E7A-1FE0-040D-C8E55D4291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  <a:prstGeom prst="rect">
            <a:avLst/>
          </a:prstGeo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CFD2B00-90B7-2017-2199-8B8C72E68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E1F8099-1E54-B657-047E-5CACA35B0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868934-4388-D202-EE53-CDD0658F057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Emulseurs fluorés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5233BF3C-D7F3-E85F-96BB-56F8592424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CD1AED-37AC-FB42-A05D-4B482F824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B7DBF-594A-00E5-AFF4-D75BA5B3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865093-5077-4C37-FB95-6D6704FC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F1F4FE-91EA-4AC0-6173-B7DCEDEC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DBC4F-1777-6546-0459-5FF50FC6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760EB-91B1-6FD2-C1BF-FCE137BC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6124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1C627-1B9B-0AED-46C6-163B468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5C567-1FC2-E4E1-7982-B61DB971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5A941-8FE2-9FE9-83D2-CDFF0671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B4F96B-86C8-DD4D-D067-C978773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48B6E4-1FDC-5125-E0EB-8C5221D0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007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B6CB0-D5B3-9199-4513-17A25F7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7B3B2-9EB3-B8E2-6498-E4D4C0D42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0ED32-331C-77FF-EAB6-FDA93CD4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74977-8CA3-9194-01D2-A6940E84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76515-7998-1C60-0A26-0B2CF096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26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28758-4F06-3DF2-0F5E-B5E5F03F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F03B4-6B15-B2C6-56E9-9E1738F9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FB4FF-FCDF-27DC-76E3-317DF3B9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56B0B-43C1-B4B7-2A2B-870C2BD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9A5D3-BECB-4D9E-9461-B113E990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428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D7EDA-3D32-C100-1FF7-D4F2F41F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64E22-EB98-D064-BDD6-00F196A5C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F9970A-A46A-085F-99D5-D4FE764AD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A32DC3-E767-E4DD-3008-A570AF36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6AF0B1-4405-3DB8-41AA-69B34137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F94234-E5CD-17E8-2C8A-656142AB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838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62200-1CD7-2E7E-10C6-494A47CC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47575E-F587-9A39-7CBE-6B1605B40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CE4579-1D6E-5C4A-6DB3-609460226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3E73D-CC89-3F57-1F00-21CCB98F8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2CC03E-F520-7ACE-E04D-E08567EAE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CDCC54-2554-A43A-01B2-116ADB71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2613F2-0311-CD1C-687D-22E1EE4C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FB653B-A843-AF0F-7BBE-CCE3D9BD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281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3AEBF-82A3-8654-56BE-076696FE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B08D50-63A2-5811-0080-6373B0CE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D33EE6-349F-C799-05E3-3C316464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AA1434-64FF-245C-E932-1F35AF5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402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EC1B63-4339-E511-91FF-A6FE6319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46E0FE-71C0-7341-09AC-F7D78693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A22EE1-BC90-0B73-BD50-9CAC9581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446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B2614-3742-1581-43C7-5DC16BE0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5CE60-58A5-738A-BF5A-897E91E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F0DAB5-B6EA-8470-8248-9911C995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6C2E4D-2BA2-7A57-4DEC-3EC4CDC3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666779-C844-A9A2-008B-454760C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4E139-8A31-D7E8-953A-950F92EA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661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96F75-2C93-1C59-0198-1C8DED46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E3ABDC-E01A-A1B5-3EE9-A02DE1F8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D021A2-9909-77C9-8CC3-03FA55CF1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9EC592-DBEF-1238-4004-C752FC01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BDF15-D789-8051-BF1C-17E3846F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615983-1D30-9143-2C86-EDD146DC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109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8211B-2500-7C98-FE1B-C3FF55C7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848F5C-42AF-A2EA-B13A-0DB3BDE56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ADE16C-8009-7F74-C7BA-40A17819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E846F-D6AC-F025-883B-44DECC9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519AE3-34FD-6D9A-FFC3-56D2BBDB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2730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26DC3C-1E25-6FF1-3A8B-B4712A29E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394F85-2DFB-6503-CB79-30B7C0593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5FC3C3-EEFD-DD0C-DD0A-C8F77EB0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CBA33-9F74-6B5C-CFBD-CCEA2F0A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F79DD-7444-93D4-4984-F9946FA4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6129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9FCEF2-A61D-8E42-9987-36CFD4F3ED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43" baseline="0">
                <a:solidFill>
                  <a:schemeClr val="tx2"/>
                </a:solidFill>
                <a:latin typeface="+mj-lt"/>
                <a:ea typeface="Zilla Slab" charset="0"/>
                <a:cs typeface="Zilla Slab" charset="0"/>
              </a:defRPr>
            </a:lvl1pPr>
          </a:lstStyle>
          <a:p>
            <a:pPr marL="304791" marR="0" lvl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noProof="0"/>
              <a:t>1.0 Sous-titre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042800-2B2A-D444-AD98-0A77CD6E18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5428" y="2057143"/>
            <a:ext cx="5117276" cy="406995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244291" marR="0" indent="-244291" algn="l" defTabSz="12191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Helvetica" pitchFamily="2" charset="0"/>
              <a:buChar char="‣"/>
              <a:tabLst/>
              <a:defRPr sz="1786" baseline="0">
                <a:latin typeface="+mn-lt"/>
                <a:ea typeface="Zilla Slab" charset="0"/>
                <a:cs typeface="Zilla Slab" charset="0"/>
              </a:defRPr>
            </a:lvl1pPr>
          </a:lstStyle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noProof="0"/>
              <a:t>Texte exemple listing puce „flèche“.</a:t>
            </a:r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noProof="0"/>
              <a:t>Texte exemple listing puce „flèche“.</a:t>
            </a:r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noProof="0"/>
          </a:p>
          <a:p>
            <a:pPr marL="326562" marR="0" lvl="0" indent="-326562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noProof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D590ECE-5AE0-6446-B824-26199D47E7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54531" y="2057143"/>
            <a:ext cx="5702041" cy="4069959"/>
          </a:xfrm>
          <a:prstGeom prst="rect">
            <a:avLst/>
          </a:prstGeom>
        </p:spPr>
        <p:txBody>
          <a:bodyPr lIns="0" tIns="0" rIns="0" bIns="0"/>
          <a:lstStyle>
            <a:lvl1pPr marL="304791" marR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9" baseline="0">
                <a:solidFill>
                  <a:schemeClr val="tx2"/>
                </a:solidFill>
              </a:defRPr>
            </a:lvl1pPr>
          </a:lstStyle>
          <a:p>
            <a:pPr marL="304791" marR="0" lvl="0" indent="-304791" algn="l" defTabSz="1219164" rtl="0" eaLnBrk="1" fontAlgn="auto" latinLnBrk="0" hangingPunct="1">
              <a:lnSpc>
                <a:spcPct val="90000"/>
              </a:lnSpc>
              <a:spcBef>
                <a:spcPts val="13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noProof="0"/>
              <a:t>Ajouter image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FDE00CF3-EDD4-72DD-8C28-4B86F2FD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87D0548D-2745-8057-3D47-C2A9C66115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20.05.2025</a:t>
            </a:r>
            <a:endParaRPr lang="fr-CH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D879EF84-7991-E6DB-6C5A-E337811A3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ASF Assemblée générale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41334F7-3A8E-C19F-3CD7-97E2EB9A66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D7A03E-3899-4DDB-8E87-4EC063179CF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21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6FE95-A670-0209-1648-1EFBDEC7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1D7F3F-6D34-8E49-1467-CE71ECD7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621A1-8A24-C8B9-903F-259781D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649248-CFD8-1109-23DC-DFD12020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76314-9A65-810C-207B-3E872E52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55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35C18-4D8E-FD91-B61F-F122AF0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ED9FCF-6F10-5124-CCEE-3706153EF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79EED-7A2D-A801-EB21-C6F8A14D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C2AFA5-8A73-151E-8F60-2BB1AD36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78A2D4-726F-8425-96F9-490F4670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75FF57-673E-4F55-9D01-FD4645B0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9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D6E44-02F8-1B73-5214-91AB804F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68A113-57B1-2B48-570E-87465DC1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AF7CD-97BA-D38D-CB6D-52B4DCD35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9E5224-9736-E623-6DDA-55A91B5A8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762C6F-F16E-E8C6-FF7C-BC5A67BA0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7AFC4F-4603-CE26-6C7F-4FE1477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D8434F-7039-D85F-85AC-774E0AA6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36F436-5676-F7CB-48F4-E5549551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93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98B72-5057-F4C6-B869-9CDD91C4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2D8886-A82F-E258-DCF7-38EBE2C9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86CF09-5219-1C5B-DE9A-9237558E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5C6ABB-A4BB-5481-5544-C114AFBF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26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065AC8-301C-F5A9-C1F9-E65D938B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6469F1-8094-A579-D30A-AF02330F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F520BA-F4CF-5ADF-016A-4F93C16F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867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60F74-0CA8-941C-9866-38A1C2A8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7E302-5DD2-EBBB-B583-A249A13D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688E6C-1DE4-57B9-152A-813D72D4B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1175EF-4719-5EFD-BEEF-AFCBBC4B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32893-C997-1A3E-027C-9009AB46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D5B17B-4BDB-23B7-2105-C15304B7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87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22F0C-7480-F9A4-ABCD-41CA6FEB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F72097-38F1-2439-B0BB-FC3B66E7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AA8C27-244A-6CCC-3C8F-4B0CB1DE0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350038-435C-C4B5-06E0-63B82FF4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0729A1-82FB-A400-8FCC-A81B2D8A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D9B37E-68E4-420A-58BA-A8FE05CD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202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0259AA-6504-1C67-F5EA-158D86FE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4A8D1A-C1E7-D64E-586B-1AA7A43D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1A03B-5396-28E9-2394-87E5E2AE9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2EB5-A3EE-46ED-B825-F215449AE6E4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1A54D-4FC4-9039-E9F7-E20CD6BDD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3F3F6-D120-F83F-1E30-4E2644EA3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6AE2-D839-45DB-9D53-FF1C4541781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46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098953-D312-AF7A-35F2-9F56A2DD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56FD45-0FDD-BFF9-DED0-1EC3D7AE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457CB-7A49-E8A4-9588-89B9751A8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351A8-8204-4ACC-B4CE-FEB88AFB2187}" type="datetimeFigureOut">
              <a:rPr lang="fr-CH" smtClean="0"/>
              <a:t>08.12.2025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9D276-D7F1-6424-CB55-98020A8DD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8E6831-ED4B-5CD0-6CD0-02B316802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8A306-253A-4B8D-B751-67EE001573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53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jp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B7A9A15D-04F9-E5D3-06BC-15DCD365B9F7}"/>
              </a:ext>
            </a:extLst>
          </p:cNvPr>
          <p:cNvSpPr txBox="1">
            <a:spLocks/>
          </p:cNvSpPr>
          <p:nvPr/>
        </p:nvSpPr>
        <p:spPr>
          <a:xfrm>
            <a:off x="2117399" y="4808314"/>
            <a:ext cx="3433849" cy="6105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3061" dirty="0">
                <a:solidFill>
                  <a:schemeClr val="tx1"/>
                </a:solidFill>
              </a:rPr>
              <a:t>11 décembre 2025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E2C9991A-A370-D94C-0F68-5A45F13C479E}"/>
              </a:ext>
            </a:extLst>
          </p:cNvPr>
          <p:cNvSpPr txBox="1">
            <a:spLocks/>
          </p:cNvSpPr>
          <p:nvPr/>
        </p:nvSpPr>
        <p:spPr>
          <a:xfrm>
            <a:off x="2117399" y="5239819"/>
            <a:ext cx="3433850" cy="685477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2000" dirty="0">
                <a:solidFill>
                  <a:schemeClr val="tx1"/>
                </a:solidFill>
                <a:latin typeface="Zilla Slab"/>
              </a:rPr>
              <a:t>Beaulieu Lausanne</a:t>
            </a:r>
            <a:endParaRPr lang="fr-FR" sz="3061" dirty="0"/>
          </a:p>
          <a:p>
            <a:r>
              <a:rPr lang="fr-CH" sz="2000" dirty="0">
                <a:solidFill>
                  <a:schemeClr val="tx1"/>
                </a:solidFill>
              </a:rPr>
              <a:t>Lausanne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9C9B9438-2C59-8CA3-ACD9-21B6F9CB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D4D717A9-10D3-90C2-4559-36EE43DFE591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5143" dirty="0">
                <a:solidFill>
                  <a:srgbClr val="006D94"/>
                </a:solidFill>
                <a:ea typeface="Calibri"/>
                <a:cs typeface="Calibri"/>
              </a:rPr>
              <a:t>Explications et attentes des cantons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B65BF6-DF8F-640C-E2CB-622CE77C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4808314"/>
            <a:ext cx="2009870" cy="20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6DE9-F519-C062-4BCD-095F4B38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930950-5806-52B6-9485-9D0F665B62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Mise sur le marché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3F43301-9DF9-4AF7-A51F-99E0DAA9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0C643F-CFE0-0CDE-DCA7-E2263807D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F4CA323D-DB57-4986-7E8E-E03BCF826012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86A64-DFC7-2A31-CF53-4AAF6BD8D1DB}"/>
              </a:ext>
            </a:extLst>
          </p:cNvPr>
          <p:cNvSpPr txBox="1"/>
          <p:nvPr/>
        </p:nvSpPr>
        <p:spPr>
          <a:xfrm>
            <a:off x="537754" y="2098104"/>
            <a:ext cx="111164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Mise à la disposition de tiers et la remise à des tiers de même que l’importation à titre professionnel ou commercial</a:t>
            </a:r>
            <a:endParaRPr lang="fr-FR" sz="2800" dirty="0"/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Conforme à la version en vigueur de l’</a:t>
            </a:r>
            <a:r>
              <a:rPr lang="fr-FR" sz="2800" dirty="0" err="1"/>
              <a:t>ORRChim</a:t>
            </a:r>
            <a:endParaRPr lang="fr-FR" sz="2800" dirty="0"/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Responsabilité de l’installateur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Prendre en considération l’ensemble des installations du site</a:t>
            </a:r>
          </a:p>
        </p:txBody>
      </p:sp>
    </p:spTree>
    <p:extLst>
      <p:ext uri="{BB962C8B-B14F-4D97-AF65-F5344CB8AC3E}">
        <p14:creationId xmlns:p14="http://schemas.microsoft.com/office/powerpoint/2010/main" val="321652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66C1-3529-4680-F087-912A04B7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C045B6B-9CA7-A84F-8AD7-8EA745E2BA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Contrôles d’étanchéité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697B55B-0D1F-603A-ABF4-28D7B097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7B685D-D9C7-B0DC-EF42-154B5AFF6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702967BD-0955-BC3F-3A12-6F7ABC3E8054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840A85-1F06-655D-3EBE-D01D74A955F5}"/>
              </a:ext>
            </a:extLst>
          </p:cNvPr>
          <p:cNvSpPr txBox="1"/>
          <p:nvPr/>
        </p:nvSpPr>
        <p:spPr>
          <a:xfrm>
            <a:off x="537754" y="2147404"/>
            <a:ext cx="111164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Installations étiquetées «hermétiquement scellées»:</a:t>
            </a:r>
          </a:p>
          <a:p>
            <a:pPr marL="914400" lvl="1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6 ans, 4 ans, tous les 2 ans</a:t>
            </a:r>
            <a:endParaRPr lang="fr-FR" sz="2800" dirty="0"/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Autres installations:</a:t>
            </a:r>
          </a:p>
          <a:p>
            <a:pPr marL="914400" lvl="1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2 ans, tous les ans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Responsabilité du détenteur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Spécialiste: au bénéfice d’un permis</a:t>
            </a:r>
          </a:p>
        </p:txBody>
      </p:sp>
    </p:spTree>
    <p:extLst>
      <p:ext uri="{BB962C8B-B14F-4D97-AF65-F5344CB8AC3E}">
        <p14:creationId xmlns:p14="http://schemas.microsoft.com/office/powerpoint/2010/main" val="264299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1050F-7310-D89B-59BB-1E11D7E7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A1AD98-FCE7-DE0A-DB9A-23129DE611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Fuites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5477DB8-8350-0B70-97BC-2DEF8FF0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E2C8FA-A67B-CBCE-21EB-46D80E202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623537A4-6D6E-76D4-ADE4-A95BB157AD5C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849928-193E-5644-00BC-EF4FDB6A4E92}"/>
              </a:ext>
            </a:extLst>
          </p:cNvPr>
          <p:cNvSpPr txBox="1"/>
          <p:nvPr/>
        </p:nvSpPr>
        <p:spPr>
          <a:xfrm>
            <a:off x="537754" y="2582614"/>
            <a:ext cx="11116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Devoir de diligence</a:t>
            </a:r>
          </a:p>
          <a:p>
            <a:pPr marL="457200" indent="-457200">
              <a:spcAft>
                <a:spcPts val="12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Remise en état de l’installation et nouveau contrôle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Remplissages: uniquement avec des gaz autorisés</a:t>
            </a:r>
          </a:p>
        </p:txBody>
      </p:sp>
    </p:spTree>
    <p:extLst>
      <p:ext uri="{BB962C8B-B14F-4D97-AF65-F5344CB8AC3E}">
        <p14:creationId xmlns:p14="http://schemas.microsoft.com/office/powerpoint/2010/main" val="20949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25C7-D56B-42D5-9B2A-102F95AB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CF4F375-30E6-7F63-6380-5F9AFFE3B3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Carnets d’entretien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FB16CF-9A19-3137-3B57-53242CE4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70497C-99DD-A52F-D9CC-755CD87E2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DBC3E7D0-8AAF-FE09-6007-388FEEE206D9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4" name="Image 3" descr="Une image contenant texte, livre, écriture manuscrite, ordinateur portable&#10;&#10;Le contenu généré par l’IA peut être incorrect.">
            <a:extLst>
              <a:ext uri="{FF2B5EF4-FFF2-40B4-BE49-F238E27FC236}">
                <a16:creationId xmlns:a16="http://schemas.microsoft.com/office/drawing/2014/main" id="{3D2A6BD2-0E5B-017B-DAAB-08C09D40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r="28800" b="8385"/>
          <a:stretch>
            <a:fillRect/>
          </a:stretch>
        </p:blipFill>
        <p:spPr>
          <a:xfrm rot="5400000">
            <a:off x="339709" y="2003700"/>
            <a:ext cx="3976044" cy="3784607"/>
          </a:xfrm>
          <a:prstGeom prst="rect">
            <a:avLst/>
          </a:prstGeom>
        </p:spPr>
      </p:pic>
      <p:pic>
        <p:nvPicPr>
          <p:cNvPr id="12" name="Image 11" descr="Une image contenant texte, écriture manuscrite, livre, lettre&#10;&#10;Le contenu généré par l’IA peut être incorrect.">
            <a:extLst>
              <a:ext uri="{FF2B5EF4-FFF2-40B4-BE49-F238E27FC236}">
                <a16:creationId xmlns:a16="http://schemas.microsoft.com/office/drawing/2014/main" id="{BC70F7F2-6DC1-4D6D-E3D8-7C3C5D667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23017"/>
          <a:stretch>
            <a:fillRect/>
          </a:stretch>
        </p:blipFill>
        <p:spPr>
          <a:xfrm>
            <a:off x="5312460" y="1391524"/>
            <a:ext cx="5980177" cy="43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A0CC-C628-4C81-AC06-E8BC679A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3DD9926-1401-7670-F6CF-8805761DD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550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Canton de Genève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010A433-36C8-185D-4B92-95E10C82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E628F6-1458-90CD-D3C3-C6B3F221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77ABA170-ADEE-5B93-2DAD-1B4DB7F81962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 marR="0" lvl="0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Zilla Slab"/>
              </a:rPr>
              <a:t>Beaulieu Lausanne, 11 décembre 2025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Zilla Slab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5C0F9E-C00E-4CB2-61DD-061F5E8388D9}"/>
              </a:ext>
            </a:extLst>
          </p:cNvPr>
          <p:cNvSpPr txBox="1"/>
          <p:nvPr/>
        </p:nvSpPr>
        <p:spPr>
          <a:xfrm>
            <a:off x="435428" y="2066925"/>
            <a:ext cx="11204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Contrôles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56 établissements contrôlés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272 installations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1107449-ABE4-B555-DBF2-2C2A0E367F9B}"/>
              </a:ext>
            </a:extLst>
          </p:cNvPr>
          <p:cNvGraphicFramePr>
            <a:graphicFrameLocks/>
          </p:cNvGraphicFramePr>
          <p:nvPr/>
        </p:nvGraphicFramePr>
        <p:xfrm>
          <a:off x="4522660" y="1451680"/>
          <a:ext cx="7116890" cy="44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BF73A06-63FB-541B-A79B-BE53E364B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56" r="163" b="8213"/>
          <a:stretch/>
        </p:blipFill>
        <p:spPr>
          <a:xfrm rot="862884">
            <a:off x="2426522" y="3439672"/>
            <a:ext cx="2314239" cy="27454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26D3EB-2814-223A-71FE-678717468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6" y="5873807"/>
            <a:ext cx="1122649" cy="8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9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4A4E-10D5-3BCB-8C13-9B9F3631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8C8ABEA-31EE-FA57-AE92-120CFD7E42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550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Manquements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2B81158-7257-DABE-F5AE-F882D305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6A6807-37FC-84B5-E940-6C96405D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8BC2DA2A-040D-9C18-9C3D-1CDC220AFB80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 marR="0" lvl="0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Zilla Slab"/>
              </a:rPr>
              <a:t>Beaulieu Lausanne, 11 décembre 2025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Zilla Slab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F56BE17-38DA-D75E-3287-01670634075F}"/>
              </a:ext>
            </a:extLst>
          </p:cNvPr>
          <p:cNvGraphicFramePr>
            <a:graphicFrameLocks/>
          </p:cNvGraphicFramePr>
          <p:nvPr/>
        </p:nvGraphicFramePr>
        <p:xfrm>
          <a:off x="0" y="1911848"/>
          <a:ext cx="6962776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7431B50-DB66-D4DC-6320-C2A421784750}"/>
              </a:ext>
            </a:extLst>
          </p:cNvPr>
          <p:cNvGraphicFramePr>
            <a:graphicFrameLocks/>
          </p:cNvGraphicFramePr>
          <p:nvPr/>
        </p:nvGraphicFramePr>
        <p:xfrm>
          <a:off x="7416031" y="740272"/>
          <a:ext cx="4462867" cy="507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204A424-A08A-BEBF-AF2A-75484DD2831D}"/>
              </a:ext>
            </a:extLst>
          </p:cNvPr>
          <p:cNvSpPr/>
          <p:nvPr/>
        </p:nvSpPr>
        <p:spPr>
          <a:xfrm>
            <a:off x="0" y="4514850"/>
            <a:ext cx="1381125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70BCE0F-6335-C88E-D742-4313196F0142}"/>
              </a:ext>
            </a:extLst>
          </p:cNvPr>
          <p:cNvSpPr/>
          <p:nvPr/>
        </p:nvSpPr>
        <p:spPr>
          <a:xfrm>
            <a:off x="0" y="4992553"/>
            <a:ext cx="1381125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BDB5716-5F31-5A82-E66A-2131583FD0C4}"/>
              </a:ext>
            </a:extLst>
          </p:cNvPr>
          <p:cNvSpPr/>
          <p:nvPr/>
        </p:nvSpPr>
        <p:spPr>
          <a:xfrm>
            <a:off x="0" y="3079999"/>
            <a:ext cx="1381125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DE8AAE-9563-1CEB-DBBB-744E6726C4CF}"/>
              </a:ext>
            </a:extLst>
          </p:cNvPr>
          <p:cNvSpPr/>
          <p:nvPr/>
        </p:nvSpPr>
        <p:spPr>
          <a:xfrm>
            <a:off x="10375447" y="5371356"/>
            <a:ext cx="1381125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A122EE-7FCD-FDDB-27C0-24C7D80AF758}"/>
              </a:ext>
            </a:extLst>
          </p:cNvPr>
          <p:cNvSpPr txBox="1"/>
          <p:nvPr/>
        </p:nvSpPr>
        <p:spPr>
          <a:xfrm>
            <a:off x="9036051" y="6033190"/>
            <a:ext cx="6119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56 établissements contrôlés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272 installations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EBA2E3-A756-DD72-21BC-97BA83316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35" y="5873807"/>
            <a:ext cx="1122649" cy="8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2402-5F15-48A9-CA8E-6654D95D0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679F6F-61F9-2E36-FD93-834653412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428" y="1542857"/>
            <a:ext cx="11321144" cy="779719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fr-CH" sz="11200" b="1" dirty="0">
                <a:solidFill>
                  <a:srgbClr val="006D94"/>
                </a:solidFill>
                <a:ea typeface="Calibri"/>
                <a:cs typeface="Calibri"/>
              </a:rPr>
              <a:t>Canton de Fribourg</a:t>
            </a:r>
          </a:p>
          <a:p>
            <a:r>
              <a:rPr lang="fr-CH" sz="11200" b="1" dirty="0">
                <a:solidFill>
                  <a:srgbClr val="006D94"/>
                </a:solidFill>
                <a:ea typeface="Calibri"/>
                <a:cs typeface="Calibri"/>
              </a:rPr>
              <a:t>502 sites inspectés					1992 installations inspectées</a:t>
            </a:r>
          </a:p>
          <a:p>
            <a:endParaRPr lang="fr-CH" sz="5143" b="1" dirty="0">
              <a:solidFill>
                <a:srgbClr val="006D94"/>
              </a:solidFill>
              <a:ea typeface="Calibri"/>
              <a:cs typeface="Calibri"/>
            </a:endParaRPr>
          </a:p>
          <a:p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5EE554-ECAC-2043-DB0E-1255B0D2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C7EEF4-0E53-844D-4D9C-565F38532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A4E25F0C-9068-9E14-87A6-D50F4FFBDC58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A99518D-C71A-36F2-FF29-AEC8C4472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18588"/>
              </p:ext>
            </p:extLst>
          </p:nvPr>
        </p:nvGraphicFramePr>
        <p:xfrm>
          <a:off x="6897761" y="2457660"/>
          <a:ext cx="3417434" cy="3960431"/>
        </p:xfrm>
        <a:graphic>
          <a:graphicData uri="http://schemas.openxmlformats.org/drawingml/2006/table">
            <a:tbl>
              <a:tblPr/>
              <a:tblGrid>
                <a:gridCol w="1544868">
                  <a:extLst>
                    <a:ext uri="{9D8B030D-6E8A-4147-A177-3AD203B41FA5}">
                      <a16:colId xmlns:a16="http://schemas.microsoft.com/office/drawing/2014/main" val="3055819437"/>
                    </a:ext>
                  </a:extLst>
                </a:gridCol>
                <a:gridCol w="936283">
                  <a:extLst>
                    <a:ext uri="{9D8B030D-6E8A-4147-A177-3AD203B41FA5}">
                      <a16:colId xmlns:a16="http://schemas.microsoft.com/office/drawing/2014/main" val="1587140422"/>
                    </a:ext>
                  </a:extLst>
                </a:gridCol>
                <a:gridCol w="936283">
                  <a:extLst>
                    <a:ext uri="{9D8B030D-6E8A-4147-A177-3AD203B41FA5}">
                      <a16:colId xmlns:a16="http://schemas.microsoft.com/office/drawing/2014/main" val="771968163"/>
                    </a:ext>
                  </a:extLst>
                </a:gridCol>
              </a:tblGrid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90943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155587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majeure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6935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mineure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790162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768345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729437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majeure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63836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mineure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792452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01942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027113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majeure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09330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mineure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558920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592018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625569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majeure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748894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mineure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09371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671196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925936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majeure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26571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mineure</a:t>
                      </a:r>
                    </a:p>
                  </a:txBody>
                  <a:tcPr marL="3909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503793"/>
                  </a:ext>
                </a:extLst>
              </a:tr>
              <a:tr h="1975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H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9880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AF2DAA8-9971-2A35-01CA-C1197570C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29943"/>
              </p:ext>
            </p:extLst>
          </p:nvPr>
        </p:nvGraphicFramePr>
        <p:xfrm>
          <a:off x="435427" y="2492042"/>
          <a:ext cx="315009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E5F62989-0382-C951-A589-43C981FA9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660338"/>
              </p:ext>
            </p:extLst>
          </p:nvPr>
        </p:nvGraphicFramePr>
        <p:xfrm>
          <a:off x="435427" y="4365958"/>
          <a:ext cx="3150097" cy="189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638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91FE7-8A50-C16C-1831-3530AA54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20BBA1-E719-508A-5C55-2CBAB01074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428" y="1542857"/>
            <a:ext cx="11321144" cy="77971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800" b="1" dirty="0">
                <a:solidFill>
                  <a:srgbClr val="006D94"/>
                </a:solidFill>
                <a:ea typeface="Calibri"/>
                <a:cs typeface="Calibri"/>
              </a:rPr>
              <a:t>Canton de Fribourg</a:t>
            </a:r>
          </a:p>
          <a:p>
            <a:endParaRPr lang="fr-CH" sz="5143" b="1" dirty="0">
              <a:solidFill>
                <a:srgbClr val="006D94"/>
              </a:solidFill>
              <a:ea typeface="Calibri"/>
              <a:cs typeface="Calibri"/>
            </a:endParaRPr>
          </a:p>
          <a:p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66686B0-8BE0-DFBB-A960-6DED8413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B22EA7-B8B7-DAD5-9843-85F9215B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E4A3C814-49BD-5A13-665B-48500429448B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279C7F3-F793-452D-8C56-AC231B984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1089"/>
              </p:ext>
            </p:extLst>
          </p:nvPr>
        </p:nvGraphicFramePr>
        <p:xfrm>
          <a:off x="179831" y="2521869"/>
          <a:ext cx="4733795" cy="296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C87A244-9028-8E30-56A8-201C55C1DE47}"/>
              </a:ext>
            </a:extLst>
          </p:cNvPr>
          <p:cNvSpPr/>
          <p:nvPr/>
        </p:nvSpPr>
        <p:spPr>
          <a:xfrm>
            <a:off x="265176" y="2894283"/>
            <a:ext cx="1188720" cy="10111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5E8B0EE-C0B1-90ED-5B22-DA4A720FB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258758"/>
              </p:ext>
            </p:extLst>
          </p:nvPr>
        </p:nvGraphicFramePr>
        <p:xfrm>
          <a:off x="5192661" y="1252874"/>
          <a:ext cx="6890742" cy="480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341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49C80A-CEEC-1214-0EB2-396AF6E3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682" y="1514348"/>
            <a:ext cx="8961813" cy="3464380"/>
          </a:xfrm>
        </p:spPr>
        <p:txBody>
          <a:bodyPr>
            <a:normAutofit fontScale="90000"/>
          </a:bodyPr>
          <a:lstStyle/>
          <a:p>
            <a:br>
              <a:rPr lang="fr-CH" sz="4800" dirty="0"/>
            </a:br>
            <a:r>
              <a:rPr lang="fr-FR" sz="4800" dirty="0"/>
              <a:t>Quelles sont les attentes lors des contrôles </a:t>
            </a:r>
            <a:r>
              <a:rPr lang="fr-FR" sz="4800" dirty="0" err="1"/>
              <a:t>ORRChim</a:t>
            </a:r>
            <a:r>
              <a:rPr lang="fr-FR" sz="4800" dirty="0"/>
              <a:t> ?</a:t>
            </a:r>
            <a:br>
              <a:rPr lang="fr-FR" sz="4800" dirty="0"/>
            </a:br>
            <a:br>
              <a:rPr lang="fr-FR" sz="4800" dirty="0"/>
            </a:br>
            <a:br>
              <a:rPr lang="fr-CH" sz="4800" dirty="0"/>
            </a:br>
            <a:br>
              <a:rPr lang="fr-CH" sz="4800" b="0" dirty="0"/>
            </a:br>
            <a:r>
              <a:rPr lang="fr-FR" sz="2000" b="0" dirty="0"/>
              <a:t>DGE - Section Sécurité chimique et biologique</a:t>
            </a:r>
            <a:br>
              <a:rPr lang="fr-FR" sz="2000" b="0" dirty="0"/>
            </a:br>
            <a:endParaRPr lang="fr-CH" sz="4800" b="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152005D-EFC0-9354-3A2D-8F926E659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>
                <a:solidFill>
                  <a:srgbClr val="92D050"/>
                </a:solidFill>
              </a:rPr>
              <a:t>11 décembre 2025, </a:t>
            </a:r>
            <a:r>
              <a:rPr lang="fr-CH" dirty="0" err="1">
                <a:solidFill>
                  <a:srgbClr val="92D050"/>
                </a:solidFill>
              </a:rPr>
              <a:t>Swiss</a:t>
            </a:r>
            <a:r>
              <a:rPr lang="fr-CH" dirty="0">
                <a:solidFill>
                  <a:srgbClr val="92D050"/>
                </a:solidFill>
              </a:rPr>
              <a:t> </a:t>
            </a:r>
            <a:r>
              <a:rPr lang="fr-CH" dirty="0" err="1">
                <a:solidFill>
                  <a:srgbClr val="92D050"/>
                </a:solidFill>
              </a:rPr>
              <a:t>Cooling</a:t>
            </a:r>
            <a:r>
              <a:rPr lang="fr-CH" dirty="0">
                <a:solidFill>
                  <a:srgbClr val="92D050"/>
                </a:solidFill>
              </a:rPr>
              <a:t> Expo, Beaulieu Lausanne, Table ronde </a:t>
            </a:r>
            <a:r>
              <a:rPr lang="fr-CH" dirty="0" err="1">
                <a:solidFill>
                  <a:srgbClr val="92D050"/>
                </a:solidFill>
              </a:rPr>
              <a:t>ORRChim</a:t>
            </a:r>
            <a:endParaRPr lang="fr-CH" dirty="0">
              <a:solidFill>
                <a:srgbClr val="92D05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073063-853D-E17F-41B1-B0DAB083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" y="131616"/>
            <a:ext cx="599072" cy="5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79B59-B38D-4D56-5B79-23C72764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F484A-45A6-2057-9C6D-7B37A63E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id="{50659173-BBF9-E144-D665-656107BC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94" y="363728"/>
            <a:ext cx="9677400" cy="1312427"/>
          </a:xfrm>
        </p:spPr>
        <p:txBody>
          <a:bodyPr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Réduction de la consommation de HFC de 85% d'ici 2036, par rapport à la 	</a:t>
            </a:r>
            <a:b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moyenne de 2011-2013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0080BD-A9F5-E776-ECBC-FC0F9B70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1331208"/>
            <a:ext cx="7286625" cy="50881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BC22E-2685-4C2D-8700-7E97B65AF4B7}"/>
              </a:ext>
            </a:extLst>
          </p:cNvPr>
          <p:cNvSpPr txBox="1"/>
          <p:nvPr/>
        </p:nvSpPr>
        <p:spPr>
          <a:xfrm>
            <a:off x="2133600" y="6378575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i="1" dirty="0"/>
              <a:t>Source : OFEV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B17E64-26D2-41AC-7BCF-FD8CEB28B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1" y="6340474"/>
            <a:ext cx="444647" cy="4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945F-AEBE-D2A8-08C0-2DB538A5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A497BC46-72B2-198E-5814-844151EB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8432BA74-D5E5-DE6D-1339-FC39D7BFAD36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5143" dirty="0">
                <a:solidFill>
                  <a:srgbClr val="006D94"/>
                </a:solidFill>
                <a:ea typeface="Calibri"/>
                <a:cs typeface="Calibri"/>
              </a:rPr>
              <a:t>Genèse du projet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3DAB652-87D6-D4FE-333D-D1347CA5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4808314"/>
            <a:ext cx="2009870" cy="20098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9C1B8D-8146-F2B2-3C0D-A2D42E542C69}"/>
              </a:ext>
            </a:extLst>
          </p:cNvPr>
          <p:cNvSpPr txBox="1"/>
          <p:nvPr/>
        </p:nvSpPr>
        <p:spPr>
          <a:xfrm>
            <a:off x="435428" y="1907982"/>
            <a:ext cx="6771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projet d’une collaboration entre l’ASF section romande et le premier canton romand est née en 2012.</a:t>
            </a:r>
          </a:p>
          <a:p>
            <a:endParaRPr lang="fr-FR" sz="1600" dirty="0"/>
          </a:p>
          <a:p>
            <a:r>
              <a:rPr lang="fr-FR" sz="1600" dirty="0"/>
              <a:t>Le but était de généralisé sur le terrain les valeurs déontologiques des règles de l’art du métier qui seront officiellement formulée et adoptées en 2019 lors de l’Assemblée Générale.</a:t>
            </a:r>
          </a:p>
          <a:p>
            <a:endParaRPr lang="fr-FR" sz="1600" dirty="0"/>
          </a:p>
          <a:p>
            <a:r>
              <a:rPr lang="fr-FR" sz="1600" dirty="0"/>
              <a:t>A la demande des membres, nous avions diverses missions formulées: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Protéger le marché romand dans son ensemble de la concurrence européenne et tenant compte de la législation propre au pays.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D’éviter des installations mise en place sans prendre en compte les législations en vigueur sur le territoire.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Participer au projet environnemental de la Confédération en vérifiant les réfrigérants proposés sur le marché, la maintenance des installations et l’étanchéité afin d’éviter des rejets de gaz dans l’atmosphère.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/>
              <a:t>En 2013, les premiers contrôles « pilotes » ont été mis en place dans le canton du Valais.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07546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D4BA6-C407-C49D-3E7A-5AE33BF5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3047918C-8CEB-D429-5ABC-EBF2E5CC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35" y="392424"/>
            <a:ext cx="9677400" cy="1312427"/>
          </a:xfrm>
        </p:spPr>
        <p:txBody>
          <a:bodyPr/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Retour historique CH / VD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241D1-7860-CE1E-DC6E-442CD42F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D0ECD33-8D75-9394-E26D-E295C719ECBB}"/>
              </a:ext>
            </a:extLst>
          </p:cNvPr>
          <p:cNvGrpSpPr/>
          <p:nvPr/>
        </p:nvGrpSpPr>
        <p:grpSpPr>
          <a:xfrm>
            <a:off x="8082490" y="2293965"/>
            <a:ext cx="3260734" cy="4311622"/>
            <a:chOff x="8291111" y="2029336"/>
            <a:chExt cx="3260734" cy="431162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3446B6D-C5B8-A078-1797-B53E49FCDE4D}"/>
                </a:ext>
              </a:extLst>
            </p:cNvPr>
            <p:cNvSpPr txBox="1"/>
            <p:nvPr/>
          </p:nvSpPr>
          <p:spPr>
            <a:xfrm>
              <a:off x="8291111" y="2029336"/>
              <a:ext cx="2822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Contrôles selon </a:t>
              </a:r>
              <a:r>
                <a:rPr lang="fr-CH" dirty="0" err="1">
                  <a:latin typeface="Arial" panose="020B0604020202020204" pitchFamily="34" charset="0"/>
                  <a:cs typeface="Arial" panose="020B0604020202020204" pitchFamily="34" charset="0"/>
                </a:rPr>
                <a:t>LTox</a:t>
              </a:r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/LPE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589F9AA-024E-D7B5-C480-3FE04101F8E9}"/>
                </a:ext>
              </a:extLst>
            </p:cNvPr>
            <p:cNvSpPr txBox="1"/>
            <p:nvPr/>
          </p:nvSpPr>
          <p:spPr>
            <a:xfrm>
              <a:off x="8291111" y="2529047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Délivrance d’autorisations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23F0E74-F3F0-39DA-28FC-68F72ADA2ADE}"/>
                </a:ext>
              </a:extLst>
            </p:cNvPr>
            <p:cNvSpPr txBox="1"/>
            <p:nvPr/>
          </p:nvSpPr>
          <p:spPr>
            <a:xfrm>
              <a:off x="8291111" y="3035964"/>
              <a:ext cx="2951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Contrôle systématique des dossiers d’enquête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3E8D175-36C7-9B43-7A65-2EF1BD334138}"/>
                </a:ext>
              </a:extLst>
            </p:cNvPr>
            <p:cNvSpPr txBox="1"/>
            <p:nvPr/>
          </p:nvSpPr>
          <p:spPr>
            <a:xfrm>
              <a:off x="8291111" y="3880445"/>
              <a:ext cx="2951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Fin des autorisations, vérification dossiers d’enquête, prévention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4306F6B-2065-3F44-2200-3D9043EC5373}"/>
                </a:ext>
              </a:extLst>
            </p:cNvPr>
            <p:cNvSpPr txBox="1"/>
            <p:nvPr/>
          </p:nvSpPr>
          <p:spPr>
            <a:xfrm>
              <a:off x="8291111" y="5072723"/>
              <a:ext cx="3172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Collaboration ASF / contrôles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4915EB3-C961-FAD4-5473-9DF159424992}"/>
                </a:ext>
              </a:extLst>
            </p:cNvPr>
            <p:cNvSpPr txBox="1"/>
            <p:nvPr/>
          </p:nvSpPr>
          <p:spPr>
            <a:xfrm>
              <a:off x="8291111" y="5694627"/>
              <a:ext cx="3260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Fin contrôle dossiers / prévention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7CD301F-D653-1324-4E04-5F3D205AB845}"/>
              </a:ext>
            </a:extLst>
          </p:cNvPr>
          <p:cNvSpPr txBox="1"/>
          <p:nvPr/>
        </p:nvSpPr>
        <p:spPr>
          <a:xfrm>
            <a:off x="1161435" y="2135889"/>
            <a:ext cx="513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OSubst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4.15 (protocoles Montréal, Kyoto, etc.)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D26897-FCE0-1049-700D-3C214668FE2F}"/>
              </a:ext>
            </a:extLst>
          </p:cNvPr>
          <p:cNvSpPr txBox="1"/>
          <p:nvPr/>
        </p:nvSpPr>
        <p:spPr>
          <a:xfrm>
            <a:off x="1169800" y="2790494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Introduction limite 3 kg, autorisation cantonale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B49A1F-7D48-40AD-FD6B-4313F33E51B5}"/>
              </a:ext>
            </a:extLst>
          </p:cNvPr>
          <p:cNvSpPr txBox="1"/>
          <p:nvPr/>
        </p:nvSpPr>
        <p:spPr>
          <a:xfrm>
            <a:off x="1177040" y="3295448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Entrée en vigueur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ORRChim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. 2.10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C0035A-F94C-85D4-6A1F-D9EA18B12886}"/>
              </a:ext>
            </a:extLst>
          </p:cNvPr>
          <p:cNvSpPr txBox="1"/>
          <p:nvPr/>
        </p:nvSpPr>
        <p:spPr>
          <a:xfrm>
            <a:off x="1161435" y="3855751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Interdiction avec dérogations fédérales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D3BEA8-0EF1-ECB9-B251-F48C501C53C1}"/>
              </a:ext>
            </a:extLst>
          </p:cNvPr>
          <p:cNvSpPr txBox="1"/>
          <p:nvPr/>
        </p:nvSpPr>
        <p:spPr>
          <a:xfrm>
            <a:off x="6869372" y="53373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1E781D6-17BB-1673-9EF1-B950417F9962}"/>
              </a:ext>
            </a:extLst>
          </p:cNvPr>
          <p:cNvSpPr txBox="1"/>
          <p:nvPr/>
        </p:nvSpPr>
        <p:spPr>
          <a:xfrm>
            <a:off x="1164036" y="167377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>
                <a:latin typeface="Arial" panose="020B0604020202020204" pitchFamily="34" charset="0"/>
                <a:cs typeface="Arial" panose="020B0604020202020204" pitchFamily="34" charset="0"/>
              </a:rPr>
              <a:t>Cadre légal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C88BA5-0741-F009-1269-F052B0D18CF0}"/>
              </a:ext>
            </a:extLst>
          </p:cNvPr>
          <p:cNvSpPr txBox="1"/>
          <p:nvPr/>
        </p:nvSpPr>
        <p:spPr>
          <a:xfrm>
            <a:off x="8110604" y="167377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>
                <a:latin typeface="Arial" panose="020B0604020202020204" pitchFamily="34" charset="0"/>
                <a:cs typeface="Arial" panose="020B0604020202020204" pitchFamily="34" charset="0"/>
              </a:rPr>
              <a:t>Activités VD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3CC40E-0E86-8A6A-9A28-2C2080014816}"/>
              </a:ext>
            </a:extLst>
          </p:cNvPr>
          <p:cNvSpPr txBox="1"/>
          <p:nvPr/>
        </p:nvSpPr>
        <p:spPr>
          <a:xfrm>
            <a:off x="6869372" y="59827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B20A9D6-A016-31D1-86F4-9B7B9B37FBBE}"/>
              </a:ext>
            </a:extLst>
          </p:cNvPr>
          <p:cNvSpPr txBox="1"/>
          <p:nvPr/>
        </p:nvSpPr>
        <p:spPr>
          <a:xfrm>
            <a:off x="6651366" y="228955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dès 1986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64AF180-C3E8-8C16-BFFD-40F2CDC5E327}"/>
              </a:ext>
            </a:extLst>
          </p:cNvPr>
          <p:cNvSpPr txBox="1"/>
          <p:nvPr/>
        </p:nvSpPr>
        <p:spPr>
          <a:xfrm>
            <a:off x="6869374" y="27957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504666F-5DBB-2CE2-2C59-0AC367F723F9}"/>
              </a:ext>
            </a:extLst>
          </p:cNvPr>
          <p:cNvSpPr txBox="1"/>
          <p:nvPr/>
        </p:nvSpPr>
        <p:spPr>
          <a:xfrm>
            <a:off x="6869374" y="33114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9A590DE-BCF5-0E5B-D44D-C37C7AC57CE2}"/>
              </a:ext>
            </a:extLst>
          </p:cNvPr>
          <p:cNvSpPr txBox="1"/>
          <p:nvPr/>
        </p:nvSpPr>
        <p:spPr>
          <a:xfrm>
            <a:off x="6869373" y="41415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87AEDE4-F849-8305-2E60-E118F5D06732}"/>
              </a:ext>
            </a:extLst>
          </p:cNvPr>
          <p:cNvSpPr/>
          <p:nvPr/>
        </p:nvSpPr>
        <p:spPr>
          <a:xfrm>
            <a:off x="7925942" y="1609344"/>
            <a:ext cx="3316839" cy="5112131"/>
          </a:xfrm>
          <a:prstGeom prst="round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B79B617-F8AF-8DA4-40D0-B87C6FFA72CB}"/>
              </a:ext>
            </a:extLst>
          </p:cNvPr>
          <p:cNvSpPr/>
          <p:nvPr/>
        </p:nvSpPr>
        <p:spPr>
          <a:xfrm>
            <a:off x="874086" y="1599819"/>
            <a:ext cx="5732466" cy="465810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30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27FCA-B21A-C479-9689-FD157687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EA434-8B3A-48E8-DA34-24B1CE6D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FDC3E43-BB8A-D189-C692-CE28A7E6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97E9AE5-23C8-F06A-8C39-03E8513A6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id="{C6D92EE3-5F23-358D-79E6-D6BE44A4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94" y="363728"/>
            <a:ext cx="9677400" cy="1312427"/>
          </a:xfrm>
        </p:spPr>
        <p:txBody>
          <a:bodyPr/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technique du froid : une affaire de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spécialistes !</a:t>
            </a:r>
            <a:endParaRPr lang="fr-C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F4F6F1-D8F1-BF60-15B2-B1649C6DAA9B}"/>
              </a:ext>
            </a:extLst>
          </p:cNvPr>
          <p:cNvSpPr txBox="1"/>
          <p:nvPr/>
        </p:nvSpPr>
        <p:spPr>
          <a:xfrm>
            <a:off x="945023" y="6494272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i="1" dirty="0"/>
              <a:t>Sources : OFEV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765CAE-47FD-3B5E-A68F-3C1AEA1C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23" y="1730252"/>
            <a:ext cx="5329571" cy="4572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BC6316-2137-3DA1-A794-9A6A9C6F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62" y="1455302"/>
            <a:ext cx="555353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447E4-537A-EE70-DA9F-8E94D300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17842-44A3-1278-970F-392D228F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14" name="Titre 9">
            <a:extLst>
              <a:ext uri="{FF2B5EF4-FFF2-40B4-BE49-F238E27FC236}">
                <a16:creationId xmlns:a16="http://schemas.microsoft.com/office/drawing/2014/main" id="{39073A7F-7D8A-F33F-10B1-90194651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37" y="371803"/>
            <a:ext cx="4265659" cy="658248"/>
          </a:xfrm>
        </p:spPr>
        <p:txBody>
          <a:bodyPr/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:</a:t>
            </a:r>
            <a:endParaRPr lang="fr-CH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AFE4B9-3301-30F9-F662-C0CB23BF11A3}"/>
              </a:ext>
            </a:extLst>
          </p:cNvPr>
          <p:cNvSpPr txBox="1"/>
          <p:nvPr/>
        </p:nvSpPr>
        <p:spPr>
          <a:xfrm>
            <a:off x="945023" y="6494272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i="1" dirty="0"/>
              <a:t>Sources : OFEV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02CF4E-5AD3-2F54-146B-96BD13705045}"/>
              </a:ext>
            </a:extLst>
          </p:cNvPr>
          <p:cNvSpPr txBox="1"/>
          <p:nvPr/>
        </p:nvSpPr>
        <p:spPr>
          <a:xfrm>
            <a:off x="1062837" y="1873891"/>
            <a:ext cx="109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Une collaboration avec des techniciens est nécessaire pour évaluer la conformité des installations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61D33E-23FE-DC6E-F051-9252C2962308}"/>
              </a:ext>
            </a:extLst>
          </p:cNvPr>
          <p:cNvSpPr txBox="1"/>
          <p:nvPr/>
        </p:nvSpPr>
        <p:spPr>
          <a:xfrm>
            <a:off x="2051416" y="3145478"/>
            <a:ext cx="5686237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dirty="0"/>
              <a:t>Mandat à ASF section romande, après expérience VS</a:t>
            </a:r>
          </a:p>
          <a:p>
            <a:pPr>
              <a:lnSpc>
                <a:spcPct val="150000"/>
              </a:lnSpc>
            </a:pPr>
            <a:r>
              <a:rPr lang="fr-CH" dirty="0"/>
              <a:t>Phases pilotes 2024-2025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7D4322-A89A-BC62-B64E-9F71BC31370A}"/>
              </a:ext>
            </a:extLst>
          </p:cNvPr>
          <p:cNvSpPr txBox="1"/>
          <p:nvPr/>
        </p:nvSpPr>
        <p:spPr>
          <a:xfrm>
            <a:off x="1068923" y="4992319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</a:rPr>
              <a:t>Nouvelle orientation VD :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A0A2ADB-4504-3871-57DF-7D55B35AA3FC}"/>
              </a:ext>
            </a:extLst>
          </p:cNvPr>
          <p:cNvSpPr/>
          <p:nvPr/>
        </p:nvSpPr>
        <p:spPr>
          <a:xfrm>
            <a:off x="1174376" y="3323293"/>
            <a:ext cx="484095" cy="1851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3EA286E-3340-AC62-75AA-4342411BFCB9}"/>
              </a:ext>
            </a:extLst>
          </p:cNvPr>
          <p:cNvSpPr/>
          <p:nvPr/>
        </p:nvSpPr>
        <p:spPr>
          <a:xfrm>
            <a:off x="6088212" y="4828704"/>
            <a:ext cx="4087906" cy="788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/>
              <a:t>Information et contrôles</a:t>
            </a:r>
          </a:p>
        </p:txBody>
      </p:sp>
    </p:spTree>
    <p:extLst>
      <p:ext uri="{BB962C8B-B14F-4D97-AF65-F5344CB8AC3E}">
        <p14:creationId xmlns:p14="http://schemas.microsoft.com/office/powerpoint/2010/main" val="67100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DFE22-B919-63D7-92DE-9AA0778C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0C61998-9CE5-CF73-62EB-69F033D1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30" y="634766"/>
            <a:ext cx="9677400" cy="658564"/>
          </a:xfrm>
        </p:spPr>
        <p:txBody>
          <a:bodyPr/>
          <a:lstStyle/>
          <a:p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Bilan des contrôles VD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150D2-D794-314B-8FFE-648904E7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92053158-CDEC-7068-D94E-C4C2248F4D0E}"/>
              </a:ext>
            </a:extLst>
          </p:cNvPr>
          <p:cNvSpPr txBox="1">
            <a:spLocks/>
          </p:cNvSpPr>
          <p:nvPr/>
        </p:nvSpPr>
        <p:spPr>
          <a:xfrm>
            <a:off x="1754753" y="2565588"/>
            <a:ext cx="8965162" cy="3189754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SzPct val="105000"/>
              <a:buFont typeface="Wingdings" panose="05000000000000000000" pitchFamily="2" charset="2"/>
              <a:buChar char="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180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Détenteurs / Utilisateurs: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10       			 28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Nombre d’installations: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56			110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FR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Manquements constatés :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fr-FR" sz="18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Majeurs	: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 1       			 3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Mineurs	:	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55			99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Conformes :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			-			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3C4A4B-3F33-61CA-5705-91DDEA815143}"/>
              </a:ext>
            </a:extLst>
          </p:cNvPr>
          <p:cNvSpPr txBox="1"/>
          <p:nvPr/>
        </p:nvSpPr>
        <p:spPr>
          <a:xfrm>
            <a:off x="5225017" y="18500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742493-E28B-3281-F5AF-49E93AC1C7F8}"/>
              </a:ext>
            </a:extLst>
          </p:cNvPr>
          <p:cNvSpPr txBox="1"/>
          <p:nvPr/>
        </p:nvSpPr>
        <p:spPr>
          <a:xfrm>
            <a:off x="7996517" y="18500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760A3-6F4A-D5E0-3CC1-6BCF50F7BFFB}"/>
              </a:ext>
            </a:extLst>
          </p:cNvPr>
          <p:cNvSpPr txBox="1"/>
          <p:nvPr/>
        </p:nvSpPr>
        <p:spPr>
          <a:xfrm>
            <a:off x="1754753" y="185015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u="sng" dirty="0"/>
              <a:t>Nbre de contrôles :</a:t>
            </a:r>
          </a:p>
        </p:txBody>
      </p:sp>
    </p:spTree>
    <p:extLst>
      <p:ext uri="{BB962C8B-B14F-4D97-AF65-F5344CB8AC3E}">
        <p14:creationId xmlns:p14="http://schemas.microsoft.com/office/powerpoint/2010/main" val="132004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22A10-0DE5-378C-54D2-250687D3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31FB05DB-7BAE-AF5B-DA97-5CD789E6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83" y="469623"/>
            <a:ext cx="9677400" cy="658563"/>
          </a:xfrm>
        </p:spPr>
        <p:txBody>
          <a:bodyPr/>
          <a:lstStyle/>
          <a:p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Exemples de manquements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E3758-BE61-11EF-3FDF-CEF755B8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2EA7A1-9F31-803E-CE87-E2997234A113}"/>
              </a:ext>
            </a:extLst>
          </p:cNvPr>
          <p:cNvSpPr txBox="1"/>
          <p:nvPr/>
        </p:nvSpPr>
        <p:spPr>
          <a:xfrm>
            <a:off x="1887929" y="173290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2EA27D-6926-AA9C-F2BB-FF05B0AAD599}"/>
              </a:ext>
            </a:extLst>
          </p:cNvPr>
          <p:cNvSpPr txBox="1"/>
          <p:nvPr/>
        </p:nvSpPr>
        <p:spPr>
          <a:xfrm>
            <a:off x="1871899" y="372261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6AD108-1F75-904A-89C8-0AAE7AFF7E65}"/>
              </a:ext>
            </a:extLst>
          </p:cNvPr>
          <p:cNvSpPr txBox="1"/>
          <p:nvPr/>
        </p:nvSpPr>
        <p:spPr>
          <a:xfrm>
            <a:off x="4036314" y="1846253"/>
            <a:ext cx="5025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Mise sur le marché non conforme,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 de contrôles d’étanchéités,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Fuites / interventions récurrentes,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Remplissage avec des gaz non autorisés.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18D1AC-D9CF-6B7F-2EC6-FE8972AC1820}"/>
              </a:ext>
            </a:extLst>
          </p:cNvPr>
          <p:cNvSpPr txBox="1"/>
          <p:nvPr/>
        </p:nvSpPr>
        <p:spPr>
          <a:xfrm>
            <a:off x="4036314" y="3803054"/>
            <a:ext cx="64064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Installation non communiquée à l’OFEV,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Mise hors service non communiquée,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Communication non conforme,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N° OFEV non ou mal indiqué,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Type et quantité FF non/mal signalés sur l’installation,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Livret d’entretien absent ou mal rempli,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Fréquence des contrôles d’étanchéités insuffisante,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Absence de détecteur de fuite de gaz.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78216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4FD24-CDAB-4412-CCB7-D731B209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5A15F99-7AC8-1AF2-05ED-7E56BFFD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92150"/>
            <a:ext cx="9677400" cy="667528"/>
          </a:xfrm>
        </p:spPr>
        <p:txBody>
          <a:bodyPr/>
          <a:lstStyle/>
          <a:p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Suite des activités :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F65FA-0732-8DE8-2172-3E6E4B58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Swiss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Cooling</a:t>
            </a:r>
            <a:r>
              <a:rPr lang="fr-FR" dirty="0">
                <a:solidFill>
                  <a:schemeClr val="bg1"/>
                </a:solidFill>
              </a:rPr>
              <a:t> Expo 11.12.25, Table ronde </a:t>
            </a:r>
            <a:r>
              <a:rPr lang="fr-FR" dirty="0" err="1">
                <a:solidFill>
                  <a:schemeClr val="bg1"/>
                </a:solidFill>
              </a:rPr>
              <a:t>ORRChim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266186-5164-E414-93F6-37DDF75D0A79}"/>
              </a:ext>
            </a:extLst>
          </p:cNvPr>
          <p:cNvSpPr txBox="1"/>
          <p:nvPr/>
        </p:nvSpPr>
        <p:spPr>
          <a:xfrm>
            <a:off x="1847088" y="2209673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Continuer les contrôles ASF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74240E-2B34-E138-59FE-89BB507817E6}"/>
              </a:ext>
            </a:extLst>
          </p:cNvPr>
          <p:cNvSpPr txBox="1"/>
          <p:nvPr/>
        </p:nvSpPr>
        <p:spPr>
          <a:xfrm>
            <a:off x="1847088" y="2875003"/>
            <a:ext cx="91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Élaborer programmes de contrôles annuels (Cooling-reg.ch, observations terrain, 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A6EBC0-CB31-B18A-89E1-011C341F9099}"/>
              </a:ext>
            </a:extLst>
          </p:cNvPr>
          <p:cNvSpPr txBox="1"/>
          <p:nvPr/>
        </p:nvSpPr>
        <p:spPr>
          <a:xfrm>
            <a:off x="1847088" y="361545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Assurer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06159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5682-662C-42B1-A422-473C13E5A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EB34C3-90F3-0442-62AD-44B8921959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Bla </a:t>
            </a:r>
            <a:r>
              <a:rPr lang="fr-CH" sz="5143" b="1" dirty="0" err="1">
                <a:solidFill>
                  <a:srgbClr val="006D94"/>
                </a:solidFill>
                <a:ea typeface="Calibri"/>
                <a:cs typeface="Calibri"/>
              </a:rPr>
              <a:t>bla</a:t>
            </a:r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 </a:t>
            </a:r>
            <a:r>
              <a:rPr lang="fr-CH" sz="5143" b="1" dirty="0" err="1">
                <a:solidFill>
                  <a:srgbClr val="006D94"/>
                </a:solidFill>
                <a:ea typeface="Calibri"/>
                <a:cs typeface="Calibri"/>
              </a:rPr>
              <a:t>bla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379A433-6017-5968-25D4-66FD5595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410CB5-D670-BFCC-E5D6-4A8DA8116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4124E682-5F13-A5F8-B48A-508A55FA1FC8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CB5AAC-9FE6-16FF-DBAB-CE124A61FF4B}"/>
              </a:ext>
            </a:extLst>
          </p:cNvPr>
          <p:cNvSpPr txBox="1"/>
          <p:nvPr/>
        </p:nvSpPr>
        <p:spPr>
          <a:xfrm>
            <a:off x="435428" y="2066925"/>
            <a:ext cx="1120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Bla </a:t>
            </a:r>
            <a:r>
              <a:rPr lang="fr-FR" sz="1600" dirty="0" err="1"/>
              <a:t>bla</a:t>
            </a:r>
            <a:r>
              <a:rPr lang="fr-FR" sz="1600" dirty="0"/>
              <a:t> </a:t>
            </a:r>
            <a:r>
              <a:rPr lang="fr-FR" sz="1600" dirty="0" err="1"/>
              <a:t>bla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13583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7EC1-1FBA-8C82-7687-E9E6AC07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58036DF5-BCC3-D9D4-D296-FBA43EE1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99733080-D827-3AB1-50FC-08EEB33F8C30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5143" dirty="0">
                <a:solidFill>
                  <a:srgbClr val="006D94"/>
                </a:solidFill>
                <a:ea typeface="Calibri"/>
                <a:cs typeface="Calibri"/>
              </a:rPr>
              <a:t>Chronologie d’élargissement des contrôles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9A9E46-0095-67FB-7983-6C97C7574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4808314"/>
            <a:ext cx="2009870" cy="200987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D6CC445-ECA0-CCFB-4B28-5ADCBDBB1BCA}"/>
              </a:ext>
            </a:extLst>
          </p:cNvPr>
          <p:cNvCxnSpPr/>
          <p:nvPr/>
        </p:nvCxnSpPr>
        <p:spPr>
          <a:xfrm>
            <a:off x="642796" y="4055952"/>
            <a:ext cx="7061703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2C7C8B3-2B37-3E70-63AD-985B36BD0AC8}"/>
              </a:ext>
            </a:extLst>
          </p:cNvPr>
          <p:cNvSpPr txBox="1"/>
          <p:nvPr/>
        </p:nvSpPr>
        <p:spPr>
          <a:xfrm>
            <a:off x="642796" y="2990850"/>
            <a:ext cx="18527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baseline="30000" dirty="0"/>
              <a:t>ER</a:t>
            </a:r>
            <a:r>
              <a:rPr lang="fr-FR" sz="1400" dirty="0"/>
              <a:t> contrôle en Valais</a:t>
            </a:r>
            <a:endParaRPr lang="fr-CH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44600F-9A47-0ABE-48AC-ADBB50885A0C}"/>
              </a:ext>
            </a:extLst>
          </p:cNvPr>
          <p:cNvSpPr txBox="1"/>
          <p:nvPr/>
        </p:nvSpPr>
        <p:spPr>
          <a:xfrm>
            <a:off x="2176320" y="4791070"/>
            <a:ext cx="199562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baseline="30000" dirty="0"/>
              <a:t>ER</a:t>
            </a:r>
            <a:r>
              <a:rPr lang="fr-FR" sz="1400" dirty="0"/>
              <a:t> contrôle sur Fribourg</a:t>
            </a:r>
            <a:endParaRPr lang="fr-CH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E9F1B1-15D7-08D1-A7C0-5D59D917E1DD}"/>
              </a:ext>
            </a:extLst>
          </p:cNvPr>
          <p:cNvSpPr txBox="1"/>
          <p:nvPr/>
        </p:nvSpPr>
        <p:spPr>
          <a:xfrm>
            <a:off x="3957496" y="2938458"/>
            <a:ext cx="18527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baseline="30000" dirty="0"/>
              <a:t>ER</a:t>
            </a:r>
            <a:r>
              <a:rPr lang="fr-FR" sz="1400" dirty="0"/>
              <a:t> contrôle sur Vaud</a:t>
            </a:r>
            <a:endParaRPr lang="fr-CH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75126D-0496-E235-5599-0C66D8D11319}"/>
              </a:ext>
            </a:extLst>
          </p:cNvPr>
          <p:cNvSpPr txBox="1"/>
          <p:nvPr/>
        </p:nvSpPr>
        <p:spPr>
          <a:xfrm>
            <a:off x="5471971" y="4781545"/>
            <a:ext cx="199562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baseline="30000" dirty="0"/>
              <a:t>ER</a:t>
            </a:r>
            <a:r>
              <a:rPr lang="fr-FR" sz="1400" dirty="0"/>
              <a:t> contrôle sur Genève</a:t>
            </a:r>
            <a:endParaRPr lang="fr-CH" sz="140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BD420C3-D6C0-2B19-EE26-D0C82FA04C8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569173" y="3298627"/>
            <a:ext cx="0" cy="757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1760E17-0D94-7384-6F08-22766F96C684}"/>
              </a:ext>
            </a:extLst>
          </p:cNvPr>
          <p:cNvCxnSpPr>
            <a:cxnSpLocks/>
          </p:cNvCxnSpPr>
          <p:nvPr/>
        </p:nvCxnSpPr>
        <p:spPr>
          <a:xfrm>
            <a:off x="4883873" y="3246235"/>
            <a:ext cx="0" cy="8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80C8B93-9C69-9AAC-746C-CA295194008C}"/>
              </a:ext>
            </a:extLst>
          </p:cNvPr>
          <p:cNvCxnSpPr>
            <a:cxnSpLocks/>
          </p:cNvCxnSpPr>
          <p:nvPr/>
        </p:nvCxnSpPr>
        <p:spPr>
          <a:xfrm>
            <a:off x="3169373" y="4055951"/>
            <a:ext cx="0" cy="757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B5D2209-C022-8997-2FA8-6E01C647DE1A}"/>
              </a:ext>
            </a:extLst>
          </p:cNvPr>
          <p:cNvCxnSpPr>
            <a:cxnSpLocks/>
          </p:cNvCxnSpPr>
          <p:nvPr/>
        </p:nvCxnSpPr>
        <p:spPr>
          <a:xfrm>
            <a:off x="6465023" y="4055951"/>
            <a:ext cx="0" cy="757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15E5848-0523-B3BF-22AE-F1D441C02B90}"/>
              </a:ext>
            </a:extLst>
          </p:cNvPr>
          <p:cNvSpPr txBox="1"/>
          <p:nvPr/>
        </p:nvSpPr>
        <p:spPr>
          <a:xfrm>
            <a:off x="1171575" y="4200525"/>
            <a:ext cx="8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2013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0265EB-E441-E911-EDAC-CB16BA6E2B6D}"/>
              </a:ext>
            </a:extLst>
          </p:cNvPr>
          <p:cNvSpPr txBox="1"/>
          <p:nvPr/>
        </p:nvSpPr>
        <p:spPr>
          <a:xfrm>
            <a:off x="2764561" y="3532522"/>
            <a:ext cx="8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2023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80FDD3-C83E-3F52-B869-2F51C1BC29C0}"/>
              </a:ext>
            </a:extLst>
          </p:cNvPr>
          <p:cNvSpPr txBox="1"/>
          <p:nvPr/>
        </p:nvSpPr>
        <p:spPr>
          <a:xfrm>
            <a:off x="4479061" y="4210049"/>
            <a:ext cx="8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2024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8167A4-85AF-7C62-C1F0-5F290D70C0FD}"/>
              </a:ext>
            </a:extLst>
          </p:cNvPr>
          <p:cNvSpPr txBox="1"/>
          <p:nvPr/>
        </p:nvSpPr>
        <p:spPr>
          <a:xfrm>
            <a:off x="6060211" y="3542047"/>
            <a:ext cx="8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2025</a:t>
            </a:r>
            <a:endParaRPr lang="fr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9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B626-5120-DF02-D010-3C79993E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418885C3-E906-FBE5-BC4F-AD73CB59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89D0506D-838A-7DD6-8C22-5ECF5F38E1EB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5143" dirty="0">
                <a:solidFill>
                  <a:srgbClr val="006D94"/>
                </a:solidFill>
                <a:ea typeface="Calibri"/>
                <a:cs typeface="Calibri"/>
              </a:rPr>
              <a:t>Philosophie et légitimité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12CCBD-195A-BE4A-93C6-9806D8B38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4808314"/>
            <a:ext cx="2009870" cy="20098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CDADC2-02D4-79B1-2BA3-36DFE7843432}"/>
              </a:ext>
            </a:extLst>
          </p:cNvPr>
          <p:cNvSpPr txBox="1"/>
          <p:nvPr/>
        </p:nvSpPr>
        <p:spPr>
          <a:xfrm>
            <a:off x="435428" y="1936557"/>
            <a:ext cx="6832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dirty="0">
                <a:solidFill>
                  <a:srgbClr val="333333"/>
                </a:solidFill>
                <a:effectLst/>
              </a:rPr>
              <a:t>L’Association Suisse du Froid </a:t>
            </a:r>
            <a:r>
              <a:rPr lang="fr-FR" sz="1600" b="0" i="0" dirty="0">
                <a:solidFill>
                  <a:srgbClr val="333333"/>
                </a:solidFill>
                <a:effectLst/>
              </a:rPr>
              <a:t>– </a:t>
            </a:r>
            <a:r>
              <a:rPr lang="fr-CH" sz="1600" b="0" i="0" dirty="0">
                <a:solidFill>
                  <a:srgbClr val="333333"/>
                </a:solidFill>
                <a:effectLst/>
              </a:rPr>
              <a:t>Collabore étroitement, aujourd’hui, avec 4 cantons romands pour procéder aux contrôles des installations de froid selon l’ORRChim en vigueur.</a:t>
            </a:r>
          </a:p>
          <a:p>
            <a:endParaRPr lang="fr-FR" sz="1600" dirty="0">
              <a:solidFill>
                <a:srgbClr val="333333"/>
              </a:solidFill>
            </a:endParaRPr>
          </a:p>
          <a:p>
            <a:r>
              <a:rPr lang="fr-FR" sz="1600" dirty="0">
                <a:solidFill>
                  <a:srgbClr val="333333"/>
                </a:solidFill>
              </a:rPr>
              <a:t>La commission ORRChim, au sein de l’association, fournie des experts n’ayant pas d’activité sur le canton contrôlé afin de garder une légitimité dans notre procédure.</a:t>
            </a:r>
          </a:p>
          <a:p>
            <a:endParaRPr lang="fr-FR" sz="1600" dirty="0">
              <a:solidFill>
                <a:srgbClr val="333333"/>
              </a:solidFill>
            </a:endParaRPr>
          </a:p>
          <a:p>
            <a:r>
              <a:rPr lang="fr-FR" sz="1600" dirty="0">
                <a:solidFill>
                  <a:srgbClr val="333333"/>
                </a:solidFill>
              </a:rPr>
              <a:t>Les experts sont tous des personnes collaborant depuis longtemps dans le domaine du froid et connaissant précisément les contraintes actuelles dans le domaine.</a:t>
            </a:r>
          </a:p>
          <a:p>
            <a:endParaRPr lang="fr-CH" sz="1600" dirty="0">
              <a:solidFill>
                <a:srgbClr val="333333"/>
              </a:solidFill>
            </a:endParaRPr>
          </a:p>
          <a:p>
            <a:r>
              <a:rPr lang="fr-CH" sz="1600" dirty="0">
                <a:solidFill>
                  <a:srgbClr val="333333"/>
                </a:solidFill>
              </a:rPr>
              <a:t>Aujourd’hui, en accord avec les cantons, l’accompagnement prépondère à la répression. Face aux nouvelles réglementations se succédant rapidement, il est important d’apporter un conseil aux installateurs qui sont parfois perdus.</a:t>
            </a:r>
          </a:p>
          <a:p>
            <a:endParaRPr lang="fr-CH" sz="1600" dirty="0">
              <a:solidFill>
                <a:srgbClr val="333333"/>
              </a:solidFill>
            </a:endParaRPr>
          </a:p>
          <a:p>
            <a:r>
              <a:rPr lang="fr-CH" sz="1600" dirty="0">
                <a:solidFill>
                  <a:srgbClr val="333333"/>
                </a:solidFill>
              </a:rPr>
              <a:t>Lors du rendez-vous intercantonal annuel, l’ASF apporte son soutien aux cantons pour tenter d’uniformiser les aspects financiers et de contrôle.</a:t>
            </a:r>
            <a:endParaRPr lang="fr-FR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92432-9709-3E97-4F69-A8422E61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B2DA6ADE-E161-39FA-74CC-E93DC3F2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096FE77B-48C8-53B5-5F58-37BDE8946F52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5143" dirty="0">
                <a:solidFill>
                  <a:srgbClr val="006D94"/>
                </a:solidFill>
                <a:ea typeface="Calibri"/>
                <a:cs typeface="Calibri"/>
              </a:rPr>
              <a:t>Commission ORRChim et contrôleurs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DC3721-E97B-32C2-F622-6E7D6B1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4808314"/>
            <a:ext cx="2009870" cy="20098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D04EF0-3A9A-EB94-909B-770D59EA607E}"/>
              </a:ext>
            </a:extLst>
          </p:cNvPr>
          <p:cNvSpPr txBox="1"/>
          <p:nvPr/>
        </p:nvSpPr>
        <p:spPr>
          <a:xfrm>
            <a:off x="435428" y="1936557"/>
            <a:ext cx="683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33333"/>
                </a:solidFill>
              </a:rPr>
              <a:t>La commission ORRChim regroupe tous les contrôleurs visitant les 4 cantons romands sous la responsabilité de Simon Heiniger. </a:t>
            </a:r>
          </a:p>
          <a:p>
            <a:endParaRPr lang="fr-FR" sz="1600" dirty="0">
              <a:solidFill>
                <a:srgbClr val="333333"/>
              </a:solidFill>
            </a:endParaRPr>
          </a:p>
          <a:p>
            <a:r>
              <a:rPr lang="fr-FR" sz="1600" dirty="0">
                <a:solidFill>
                  <a:srgbClr val="333333"/>
                </a:solidFill>
              </a:rPr>
              <a:t>Elle se rencontre une fois par an pour partager les expériences , modifier ou apporter certaines améliorations et de proposer nos conseils ASF aux cantons.</a:t>
            </a:r>
          </a:p>
          <a:p>
            <a:endParaRPr lang="fr-FR" sz="1600" dirty="0">
              <a:solidFill>
                <a:srgbClr val="333333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Déploiement des contrôleurs:</a:t>
            </a:r>
          </a:p>
          <a:p>
            <a:endParaRPr lang="fr-FR" sz="1600" dirty="0">
              <a:solidFill>
                <a:srgbClr val="333333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Valais</a:t>
            </a:r>
            <a:r>
              <a:rPr lang="fr-FR" sz="1600" dirty="0">
                <a:solidFill>
                  <a:srgbClr val="333333"/>
                </a:solidFill>
              </a:rPr>
              <a:t>		2 contrôleurs	(3 réservistes)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Fribourg</a:t>
            </a:r>
            <a:r>
              <a:rPr lang="fr-FR" sz="1600" dirty="0">
                <a:solidFill>
                  <a:srgbClr val="333333"/>
                </a:solidFill>
              </a:rPr>
              <a:t>		1 contrôleur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Vaud</a:t>
            </a:r>
            <a:r>
              <a:rPr lang="fr-FR" sz="1600" dirty="0">
                <a:solidFill>
                  <a:srgbClr val="333333"/>
                </a:solidFill>
              </a:rPr>
              <a:t>		1 contrôleur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Genève</a:t>
            </a:r>
            <a:r>
              <a:rPr lang="fr-FR" sz="1600" dirty="0">
                <a:solidFill>
                  <a:srgbClr val="333333"/>
                </a:solidFill>
              </a:rPr>
              <a:t>		1 contrôleur</a:t>
            </a:r>
          </a:p>
        </p:txBody>
      </p:sp>
    </p:spTree>
    <p:extLst>
      <p:ext uri="{BB962C8B-B14F-4D97-AF65-F5344CB8AC3E}">
        <p14:creationId xmlns:p14="http://schemas.microsoft.com/office/powerpoint/2010/main" val="234116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24C9FA5-A4DF-C1CF-A9CE-53890F4D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9829960-9941-FB79-CC30-D0C04E6F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2" y="2110793"/>
            <a:ext cx="7830773" cy="4100560"/>
          </a:xfrm>
          <a:prstGeom prst="rect">
            <a:avLst/>
          </a:prstGeom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A51D871-22A9-11EC-E836-56610A8CA351}"/>
              </a:ext>
            </a:extLst>
          </p:cNvPr>
          <p:cNvSpPr txBox="1">
            <a:spLocks/>
          </p:cNvSpPr>
          <p:nvPr/>
        </p:nvSpPr>
        <p:spPr>
          <a:xfrm>
            <a:off x="435428" y="1542857"/>
            <a:ext cx="11321144" cy="365125"/>
          </a:xfrm>
          <a:prstGeom prst="rect">
            <a:avLst/>
          </a:prstGeom>
        </p:spPr>
        <p:txBody>
          <a:bodyPr vert="horz" lIns="0" tIns="0" rIns="0" bIns="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5143" dirty="0">
                <a:solidFill>
                  <a:schemeClr val="bg1"/>
                </a:solidFill>
                <a:ea typeface="Calibri"/>
                <a:cs typeface="Calibri"/>
              </a:rPr>
              <a:t>Aide à la décision: </a:t>
            </a:r>
            <a:r>
              <a:rPr lang="fr-FR" sz="5400" dirty="0">
                <a:solidFill>
                  <a:srgbClr val="FFFF00"/>
                </a:solidFill>
                <a:ea typeface="+mj-lt"/>
                <a:cs typeface="+mj-lt"/>
              </a:rPr>
              <a:t>https://www.svk-asf-atf.ch/fr/</a:t>
            </a:r>
            <a:r>
              <a:rPr lang="fr-CH" sz="5143" dirty="0">
                <a:solidFill>
                  <a:srgbClr val="FFFF00"/>
                </a:solidFill>
                <a:ea typeface="Calibri"/>
                <a:cs typeface="Calibri"/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AB4D-80F3-4C1C-05D2-CA0F4B50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CD4517-ED9C-3638-49FF-FBED46147E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Aperçu des défauts 2024 constatés Fribourg – Valais - Vaud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56184-267E-F988-15F3-C738BDFF5B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5428" y="2057143"/>
            <a:ext cx="6165026" cy="4298559"/>
          </a:xfrm>
        </p:spPr>
        <p:txBody>
          <a:bodyPr vert="horz" lIns="0" tIns="0" rIns="0" bIns="0" numCol="1" spcCol="360000" rtlCol="0" anchor="t">
            <a:normAutofit fontScale="55000" lnSpcReduction="20000"/>
          </a:bodyPr>
          <a:lstStyle/>
          <a:p>
            <a:pPr marL="0" indent="0">
              <a:buNone/>
            </a:pPr>
            <a:endParaRPr lang="fr-CH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H" sz="2000" b="1" dirty="0"/>
              <a:t>Défauts identifiés :</a:t>
            </a:r>
            <a:endParaRPr lang="en-US" sz="2000" b="1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/>
              <a:t>Installation non déclarée</a:t>
            </a:r>
            <a:endParaRPr lang="en-US" sz="2000" dirty="0">
              <a:ea typeface="Calibri"/>
              <a:cs typeface="Calibri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/>
              <a:t>Mise hors service non déclarée</a:t>
            </a:r>
            <a:endParaRPr lang="en-US" sz="2000" dirty="0">
              <a:ea typeface="Calibri"/>
              <a:cs typeface="Calibri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71" dirty="0">
                <a:ea typeface="Calibri"/>
                <a:cs typeface="Calibri"/>
              </a:rPr>
              <a:t>Communication non conforme.</a:t>
            </a:r>
            <a:endParaRPr lang="en-US" sz="2071" dirty="0">
              <a:ea typeface="Calibri"/>
              <a:cs typeface="Calibri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>
                <a:ea typeface="Calibri"/>
                <a:cs typeface="Calibri"/>
              </a:rPr>
              <a:t>N° incorrecte ou non visible </a:t>
            </a:r>
            <a:endParaRPr lang="fr-CH" sz="2000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>
                <a:ea typeface="Calibri"/>
                <a:cs typeface="Calibri"/>
              </a:rPr>
              <a:t>Mise sur le marché non conforme</a:t>
            </a:r>
            <a:endParaRPr lang="fr-CH" sz="2000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/>
              <a:t>Type ou quantité de fluide manquant ou incorrecte</a:t>
            </a:r>
            <a:endParaRPr lang="en-US" sz="2000" dirty="0">
              <a:ea typeface="Calibri"/>
              <a:cs typeface="Calibri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/>
              <a:t>Pas de livret</a:t>
            </a:r>
            <a:endParaRPr lang="en-US" sz="2000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1929" dirty="0">
                <a:ea typeface="Calibri"/>
                <a:cs typeface="Calibri"/>
              </a:rPr>
              <a:t>Livret mal complété</a:t>
            </a:r>
            <a:endParaRPr lang="fr-CH" sz="2000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1929" dirty="0">
                <a:ea typeface="Calibri"/>
                <a:cs typeface="Calibri"/>
              </a:rPr>
              <a:t>Pas de contrôle d'étanchéité</a:t>
            </a:r>
            <a:endParaRPr lang="fr-CH" sz="1929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>
                <a:ea typeface="Calibri"/>
                <a:cs typeface="Calibri"/>
              </a:rPr>
              <a:t>Non-conformité majeur due au fuites</a:t>
            </a:r>
            <a:endParaRPr lang="fr-CH" sz="2000" dirty="0"/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/>
              <a:t>Remplissage non conforme</a:t>
            </a:r>
            <a:endParaRPr lang="en-US" sz="2000" dirty="0">
              <a:ea typeface="Calibri"/>
              <a:cs typeface="Calibri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endParaRPr lang="fr-CH" sz="2000" dirty="0">
              <a:ea typeface="Calibri" panose="020F0502020204030204"/>
              <a:cs typeface="Calibri" panose="020F0502020204030204"/>
            </a:endParaRPr>
          </a:p>
          <a:p>
            <a:pPr marL="530689" lvl="1" indent="-204111">
              <a:lnSpc>
                <a:spcPct val="150000"/>
              </a:lnSpc>
              <a:spcBef>
                <a:spcPts val="0"/>
              </a:spcBef>
              <a:buFont typeface="Arial,Sans-Serif" pitchFamily="2" charset="0"/>
              <a:buChar char="•"/>
            </a:pPr>
            <a:r>
              <a:rPr lang="fr-CH" sz="2000" dirty="0">
                <a:ea typeface="Calibri" panose="020F0502020204030204"/>
                <a:cs typeface="Calibri" panose="020F0502020204030204"/>
              </a:rPr>
              <a:t>Statistique du canton de Fribourg</a:t>
            </a:r>
          </a:p>
          <a:p>
            <a:pPr marL="244026" indent="-244026"/>
            <a:endParaRPr lang="fr-CH" sz="2000" dirty="0"/>
          </a:p>
          <a:p>
            <a:pPr marL="244026" indent="-244026"/>
            <a:endParaRPr lang="fr-CH" sz="2000" dirty="0"/>
          </a:p>
          <a:p>
            <a:pPr marL="244026" indent="-244026"/>
            <a:endParaRPr lang="fr-CH" sz="2000" dirty="0"/>
          </a:p>
          <a:p>
            <a:pPr marL="0" indent="0">
              <a:buNone/>
            </a:pPr>
            <a:br>
              <a:rPr lang="fr-CH" sz="2000" dirty="0"/>
            </a:br>
            <a:endParaRPr lang="fr-CH" sz="2000" dirty="0"/>
          </a:p>
          <a:p>
            <a:pPr marL="244026" indent="-244026"/>
            <a:endParaRPr lang="fr-CH" sz="2000" dirty="0"/>
          </a:p>
          <a:p>
            <a:pPr marL="244026" indent="-244026"/>
            <a:endParaRPr lang="fr-CH" sz="20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B06D69-BC79-E699-B889-953A5C23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10" name="Espace réservé pour une image  9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D1AE42F0-6043-4C00-F3C6-300989D10E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793" r="815" b="15000"/>
          <a:stretch/>
        </p:blipFill>
        <p:spPr>
          <a:xfrm>
            <a:off x="4890826" y="2158547"/>
            <a:ext cx="6790610" cy="3810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D21A51-995D-89D7-B688-4184B7614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476098D3-4680-7EF4-1E5B-7BCEBC9335A6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5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A0CC-C628-4C81-AC06-E8BC679A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3DD9926-1401-7670-F6CF-8805761DD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Principes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010A433-36C8-185D-4B92-95E10C82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E628F6-1458-90CD-D3C3-C6B3F221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77ABA170-ADEE-5B93-2DAD-1B4DB7F81962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5C0F9E-C00E-4CB2-61DD-061F5E8388D9}"/>
              </a:ext>
            </a:extLst>
          </p:cNvPr>
          <p:cNvSpPr txBox="1"/>
          <p:nvPr/>
        </p:nvSpPr>
        <p:spPr>
          <a:xfrm>
            <a:off x="493939" y="2481373"/>
            <a:ext cx="112041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La Confédération fixe les règles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Les cantons effectuent les contrôles et ordonnent la mise en conformité aux exigences légales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21332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4A4E-10D5-3BCB-8C13-9B9F3631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8C8ABEA-31EE-FA57-AE92-120CFD7E42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fr-CH" sz="5143" b="1" dirty="0">
                <a:solidFill>
                  <a:srgbClr val="006D94"/>
                </a:solidFill>
                <a:ea typeface="Calibri"/>
                <a:cs typeface="Calibri"/>
              </a:rPr>
              <a:t>Objectif : la protection de l’environnement</a:t>
            </a:r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2B81158-7257-DABE-F5AE-F882D305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02" y="316618"/>
            <a:ext cx="10515600" cy="1325563"/>
          </a:xfrm>
        </p:spPr>
        <p:txBody>
          <a:bodyPr>
            <a:normAutofit/>
          </a:bodyPr>
          <a:lstStyle/>
          <a:p>
            <a:r>
              <a:rPr lang="fr-CH" sz="5857" dirty="0">
                <a:ea typeface="Calibri"/>
                <a:cs typeface="Calibri"/>
              </a:rPr>
              <a:t>Contrôles ORRChim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6A6807-37FC-84B5-E940-6C96405D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28" y="6056166"/>
            <a:ext cx="599072" cy="599072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8BC2DA2A-040D-9C18-9C3D-1CDC220AFB80}"/>
              </a:ext>
            </a:extLst>
          </p:cNvPr>
          <p:cNvSpPr txBox="1">
            <a:spLocks/>
          </p:cNvSpPr>
          <p:nvPr/>
        </p:nvSpPr>
        <p:spPr>
          <a:xfrm>
            <a:off x="313102" y="6294801"/>
            <a:ext cx="3433850" cy="24658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28856" indent="0" algn="l" defTabSz="914395" rtl="0" eaLnBrk="1" fontAlgn="t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86" kern="1200" baseline="0">
                <a:solidFill>
                  <a:schemeClr val="bg1"/>
                </a:solidFill>
                <a:latin typeface="Zilla Slab" charset="0"/>
                <a:ea typeface="Zilla Slab" charset="0"/>
                <a:cs typeface="Zilla Slab" charset="0"/>
              </a:defRPr>
            </a:lvl1pPr>
            <a:lvl2pPr marL="68579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4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2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90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7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5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3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1" indent="-228599" algn="l" defTabSz="91439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289"/>
            <a:r>
              <a:rPr lang="fr-FR" sz="1200" dirty="0">
                <a:solidFill>
                  <a:srgbClr val="0070C0"/>
                </a:solidFill>
                <a:latin typeface="Zilla Slab"/>
              </a:rPr>
              <a:t>Beaulieu Lausanne, 11 décembre 2025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76343F-D959-3555-4AC3-1DC8E91756BD}"/>
              </a:ext>
            </a:extLst>
          </p:cNvPr>
          <p:cNvSpPr txBox="1"/>
          <p:nvPr/>
        </p:nvSpPr>
        <p:spPr>
          <a:xfrm>
            <a:off x="537754" y="2131381"/>
            <a:ext cx="11116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En limitant l’utilisation des fluides fluorés dans les nouvelles installations</a:t>
            </a:r>
          </a:p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En limitant les émissions</a:t>
            </a:r>
            <a:endParaRPr lang="fr-CH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57615-9E0F-3B2B-A05A-EF3B5DBAAE71}"/>
              </a:ext>
            </a:extLst>
          </p:cNvPr>
          <p:cNvSpPr txBox="1"/>
          <p:nvPr/>
        </p:nvSpPr>
        <p:spPr>
          <a:xfrm>
            <a:off x="435428" y="3912775"/>
            <a:ext cx="11116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FR" sz="2800" dirty="0"/>
              <a:t>Autre objectif :</a:t>
            </a:r>
          </a:p>
          <a:p>
            <a:pPr marL="914400" lvl="1" indent="-457200">
              <a:spcAft>
                <a:spcPts val="2400"/>
              </a:spcAft>
              <a:buFont typeface="Calibri" panose="020F0502020204030204" pitchFamily="34" charset="0"/>
              <a:buChar char="˃"/>
            </a:pPr>
            <a:r>
              <a:rPr lang="fr-CH" sz="2800" dirty="0"/>
              <a:t>Eviter les biais de concurrence</a:t>
            </a:r>
          </a:p>
        </p:txBody>
      </p:sp>
    </p:spTree>
    <p:extLst>
      <p:ext uri="{BB962C8B-B14F-4D97-AF65-F5344CB8AC3E}">
        <p14:creationId xmlns:p14="http://schemas.microsoft.com/office/powerpoint/2010/main" val="13621641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taat Fribourg">
    <a:dk1>
      <a:srgbClr val="000000"/>
    </a:dk1>
    <a:lt1>
      <a:srgbClr val="FFFFFF"/>
    </a:lt1>
    <a:dk2>
      <a:srgbClr val="7F7F7F"/>
    </a:dk2>
    <a:lt2>
      <a:srgbClr val="C0C0C0"/>
    </a:lt2>
    <a:accent1>
      <a:srgbClr val="D4DADE"/>
    </a:accent1>
    <a:accent2>
      <a:srgbClr val="98ADC2"/>
    </a:accent2>
    <a:accent3>
      <a:srgbClr val="5D7FA1"/>
    </a:accent3>
    <a:accent4>
      <a:srgbClr val="4A6580"/>
    </a:accent4>
    <a:accent5>
      <a:srgbClr val="E6EAEC"/>
    </a:accent5>
    <a:accent6>
      <a:srgbClr val="899CB0"/>
    </a:accent6>
    <a:hlink>
      <a:srgbClr val="5D7FA1"/>
    </a:hlink>
    <a:folHlink>
      <a:srgbClr val="4A65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1401</Words>
  <Application>Microsoft Office PowerPoint</Application>
  <PresentationFormat>Grand écran</PresentationFormat>
  <Paragraphs>296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Arial</vt:lpstr>
      <vt:lpstr>Arial,Sans-Serif</vt:lpstr>
      <vt:lpstr>Calibri</vt:lpstr>
      <vt:lpstr>Calibri Light</vt:lpstr>
      <vt:lpstr>Helvetica</vt:lpstr>
      <vt:lpstr>Times New Roman</vt:lpstr>
      <vt:lpstr>Wingdings</vt:lpstr>
      <vt:lpstr>Zilla Slab</vt:lpstr>
      <vt:lpstr>Thème Office</vt:lpstr>
      <vt:lpstr>1_Thème Office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Contrôles ORRChim</vt:lpstr>
      <vt:lpstr> Quelles sont les attentes lors des contrôles ORRChim ?    DGE - Section Sécurité chimique et biologique </vt:lpstr>
      <vt:lpstr>Réduction de la consommation de HFC de 85% d'ici 2036, par rapport à la   moyenne de 2011-2013</vt:lpstr>
      <vt:lpstr>Retour historique CH / VD</vt:lpstr>
      <vt:lpstr>La technique du froid : une affaire de  spécialistes !</vt:lpstr>
      <vt:lpstr>Conclusions :</vt:lpstr>
      <vt:lpstr>Bilan des contrôles VD</vt:lpstr>
      <vt:lpstr>Exemples de manquements</vt:lpstr>
      <vt:lpstr>Suite des activités :</vt:lpstr>
      <vt:lpstr>Contrôles ORRChim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Hubert</dc:creator>
  <cp:lastModifiedBy>Nicolas Hubert</cp:lastModifiedBy>
  <cp:revision>11</cp:revision>
  <dcterms:created xsi:type="dcterms:W3CDTF">2025-11-25T11:29:32Z</dcterms:created>
  <dcterms:modified xsi:type="dcterms:W3CDTF">2025-12-08T13:48:00Z</dcterms:modified>
</cp:coreProperties>
</file>