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1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0"/>
  </p:notesMasterIdLst>
  <p:sldIdLst>
    <p:sldId id="256" r:id="rId2"/>
    <p:sldId id="271" r:id="rId3"/>
    <p:sldId id="272" r:id="rId4"/>
    <p:sldId id="263" r:id="rId5"/>
    <p:sldId id="267" r:id="rId6"/>
    <p:sldId id="268" r:id="rId7"/>
    <p:sldId id="273" r:id="rId8"/>
    <p:sldId id="274" r:id="rId9"/>
  </p:sldIdLst>
  <p:sldSz cx="12192000" cy="6858000"/>
  <p:notesSz cx="6858000" cy="9144000"/>
  <p:custDataLst>
    <p:tags r:id="rId11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4" autoAdjust="0"/>
    <p:restoredTop sz="87870" autoAdjust="0"/>
  </p:normalViewPr>
  <p:slideViewPr>
    <p:cSldViewPr snapToGrid="0">
      <p:cViewPr varScale="1">
        <p:scale>
          <a:sx n="93" d="100"/>
          <a:sy n="93" d="100"/>
        </p:scale>
        <p:origin x="8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588" y="-45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1-28T16:16:37.621"/>
    </inkml:context>
    <inkml:brush xml:id="br0">
      <inkml:brushProperty name="width" value="0.3" units="cm"/>
      <inkml:brushProperty name="height" value="0.6" units="cm"/>
      <inkml:brushProperty name="color" value="#00B44B"/>
      <inkml:brushProperty name="tip" value="rectangle"/>
      <inkml:brushProperty name="rasterOp" value="maskPen"/>
    </inkml:brush>
  </inkml:definitions>
  <inkml:trace contextRef="#ctx0" brushRef="#br0">0 56,'45'0,"-4"0,-19 0,-1 0,1 5,-1-4,-4 4,3-5,-3 4,4-2,1 2,-6-4,5 0,-9 0,8 5,-8-4,8 4,-8-5,9 0,0 0,2 0,-2 0,0 5,-5-4,6 4,-1-5,-4 0,3 0,-3 0,4 0,13 0,11 0,-7 0,16 0,-29 0,8 0,-12 0,1 0,-1 0,-4 0,15 0,-12 0,13 0,9 0,-4 0,8 0,-2 0,-8 0,12 0,-1 0,1 0,-8 0,6 0,-17 0,16 0,-9 0,0 0,8 0,-19 0,19 0,-19 0,17 0,-18 5,7-4,2 4,-8-5,8 0,-17 0,5 4,5-2,-7 2,11 1,-13-4,-1 4,16-5,-12 0,13 0,0 0,-9 0,19 0,-24 0,11 0,-13 0,4 0,1 0,-1 0,-4 0,8 0,-7 0,8 0,-4 0,-1 0,1 0,11 0,-9 0,9 0,0 0,8 0,7 0,-7 0,-13 0,-7 0,-5 0,1 0,3 0,2 0,1 0,-2 0,-5 0,-1 0,2 0,0 0,14 0,5 0,-3 0,3 0,-19 5,5-4,11 4,7-5,9 0,-8 5,-8-4,-12 4,-4-1,-2-2,1 7,-4-8,8 4,-3-5,4 0,-4 0,3 0,-3 0,5 5,-1-4,1 4,-1-5,1 0,-1 0,-4 0,-2 0,1 0,1 0,-1 0,5 0,-5 0,1 0,13 0,-11 0,7 0,-10 0,-1 0,2 0,5 0,-6 0,5 0,-5 0,27 0,-16 0,11 0,-7-7,-11 5,25-5,-21 7,21 0,-26 0,24 0,-13 0,5 0,-4 0,2 0,3 0,12 0,9 0,-19-5,16 4,-18-4,0 5,-3-5,-12 4,12-4,1 0,2 4,-5-4,-10 5,-4-5,15 4,-13-4,10 0,3 4,-13-4,19 0,-20 4,2-4,-9 5,9 0,-2 0,4 0,-2 0,-3 0,-1 0,5 0,-5 0,6 0,-1 0,1 0,-5 0,13 0,-21-4,20 2,-17-2,4 4,5 0,-5-5,6 3,11-2,-13 4,21-5,-22 4,7-4,-5 5,-5 0,1 0,-1-5,-1 4,7-4,-4 5,7 0,-13 0,3-5,1 4,0-4,1 5,3 0,-3 0,5 0,-6 0,5 0,-5 0,1 0,3 0,-3 0,5 0,-1 0,1-5,-1 4,1-4,-1 5,12-7,-9 5,10-5,-18 7,5-5,-5 4,6-4,-6 5,0-5,4 4,-7-4,13 5,-15 0,10 0,-5 0,1 0,8 0,-12 0,13 0,-15 0,5 0,4 0,-7 0,8 0,-11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A2A61-6B0F-4AFC-AAC6-EB1F6F7BB82F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04CAC-C316-47B7-8266-798A87E374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71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93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3829"/>
            <a:ext cx="5486400" cy="4621384"/>
          </a:xfrm>
        </p:spPr>
        <p:txBody>
          <a:bodyPr/>
          <a:lstStyle/>
          <a:p>
            <a:endParaRPr lang="fr-FR" sz="9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979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r>
              <a:rPr lang="fr-FR" dirty="0"/>
              <a:t>Analyse des risques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299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227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19427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794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18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630238"/>
            <a:ext cx="54864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685800" y="4068000"/>
            <a:ext cx="5486400" cy="360045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304CAC-C316-47B7-8266-798A87E374C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80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6210E3-3304-EBDE-7CCD-985496A1A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8405"/>
            <a:ext cx="10326600" cy="2387600"/>
          </a:xfrm>
        </p:spPr>
        <p:txBody>
          <a:bodyPr anchor="b">
            <a:normAutofit/>
          </a:bodyPr>
          <a:lstStyle>
            <a:lvl1pPr algn="ctr">
              <a:defRPr sz="4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BD63771-DBED-E430-5969-1A7EE24BF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8080"/>
            <a:ext cx="103266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8" name="Image 7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A3BCB3EC-CB67-C8D0-144F-A7C46575D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743809" y="1743808"/>
            <a:ext cx="5037829" cy="1550213"/>
          </a:xfrm>
          <a:prstGeom prst="rtTriangle">
            <a:avLst/>
          </a:prstGeom>
        </p:spPr>
      </p:pic>
      <p:pic>
        <p:nvPicPr>
          <p:cNvPr id="7" name="Image 6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11232DFB-883A-FB12-EEC2-4A3DB476A2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-2653893" y="2653893"/>
            <a:ext cx="6858000" cy="1550213"/>
          </a:xfrm>
          <a:prstGeom prst="rtTriangle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53D47D5D-D389-2123-2842-2F0BDA270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190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4 zo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910E6-DB71-B4BB-B47A-D8BF2DABE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999" y="1198101"/>
            <a:ext cx="5832000" cy="2556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678822-1CBE-D32D-89F6-C1EE61101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5997" y="3873900"/>
            <a:ext cx="5831999" cy="2556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1" name="Image 10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9C8D43F-981C-5F79-4CC5-2D1607CE14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44A41A1D-4321-BEA1-7451-606530ED7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99" y="483079"/>
            <a:ext cx="11880000" cy="59522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39BA3140-8C19-070D-614E-86CE1DEE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7EE389C2-141A-4FCC-7EF6-596AAECB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83F830D-25AF-D057-A6E7-DC53860C43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88794" y="1197305"/>
            <a:ext cx="5832000" cy="2556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F74C62F-9F98-A147-0EE5-BD7D086D10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88075" y="3873500"/>
            <a:ext cx="5832475" cy="25558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5C7C1DF-895C-08DE-5082-511B363F7774}"/>
              </a:ext>
            </a:extLst>
          </p:cNvPr>
          <p:cNvCxnSpPr>
            <a:endCxn id="11" idx="2"/>
          </p:cNvCxnSpPr>
          <p:nvPr userDrawn="1"/>
        </p:nvCxnSpPr>
        <p:spPr>
          <a:xfrm>
            <a:off x="6096000" y="1197305"/>
            <a:ext cx="0" cy="5177615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E87BC216-7DC8-2571-8F70-ABA64ABE5602}"/>
              </a:ext>
            </a:extLst>
          </p:cNvPr>
          <p:cNvCxnSpPr>
            <a:cxnSpLocks/>
          </p:cNvCxnSpPr>
          <p:nvPr userDrawn="1"/>
        </p:nvCxnSpPr>
        <p:spPr>
          <a:xfrm>
            <a:off x="155997" y="3811956"/>
            <a:ext cx="11864553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Image 2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511AEEEF-A83F-E182-4EB9-1CFA6CD870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8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+contenu lib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4B57EC-0178-1E81-4F4F-6628BC21C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pic>
        <p:nvPicPr>
          <p:cNvPr id="7" name="Image 6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251A3AF-4CE2-AB39-10B6-0A634513B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7759B31-C0F0-39C2-99C4-F409FE94B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0B348658-3E03-1AAE-7A54-9EBF2FFBB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3" name="Image 2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C89EEF56-260F-D3C3-2923-E4E4DBEFB7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479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ns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251A3AF-4CE2-AB39-10B6-0A634513B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7759B31-C0F0-39C2-99C4-F409FE94B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0B348658-3E03-1AAE-7A54-9EBF2FFBB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" name="Image 1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1CED1E5C-7F9B-BE06-20DB-6961BA2F82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8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+sous-titre+contenu lib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251A3AF-4CE2-AB39-10B6-0A634513B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7759B31-C0F0-39C2-99C4-F409FE94B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0B348658-3E03-1AAE-7A54-9EBF2FFBB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4E2A4757-A8BD-0293-E951-B70800A6F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45316C3-6CBC-14DF-BD11-405BB4FF6E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5575" y="1190625"/>
            <a:ext cx="11880850" cy="4829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fr-FR" dirty="0"/>
              <a:t>Sous titre</a:t>
            </a:r>
          </a:p>
        </p:txBody>
      </p:sp>
      <p:pic>
        <p:nvPicPr>
          <p:cNvPr id="2" name="Image 1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FF3C428B-B7BC-88FC-BF77-04B2DA449B2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121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+sous-titre+contenu défin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251A3AF-4CE2-AB39-10B6-0A634513B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7759B31-C0F0-39C2-99C4-F409FE94BA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0B348658-3E03-1AAE-7A54-9EBF2FFBB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4E2A4757-A8BD-0293-E951-B70800A6F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45316C3-6CBC-14DF-BD11-405BB4FF6E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5575" y="1190625"/>
            <a:ext cx="11880850" cy="4829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fr-FR" dirty="0"/>
              <a:t>Sous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BA6035-8C79-0989-6021-6B30DD2A9D5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5575" y="1776413"/>
            <a:ext cx="11880850" cy="45989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2" name="Image 1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251BFD7E-F960-D00B-E28E-9BBA395078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131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C2C4E1-D7F4-ED43-DB74-B961B93D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6DE87E-7DC9-294E-0D3F-E5846F1AE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FF4A09-C186-E9D6-C682-95465AC37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9" name="Image 8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121C7586-D08C-62CA-1236-D6181661E4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413BC4EC-E482-D33F-603C-B440140FE6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7805781A-B90E-72D4-F466-5C61F36E19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5" name="Image 4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920B2D06-1D34-6946-A2E3-EEB4DF02BB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597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7E89F3-F961-6315-7C45-F8CA15AA6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96C2FC-DFE5-5140-658C-99F24D1D55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385BF6-9A22-0FB0-A153-58C7D245C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9" name="Image 8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0EB52A0-0C82-2722-E04B-1B4512E63F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F8575570-D0AC-A88E-31B0-5E02B8F66D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26889437-E92F-36E3-192A-50458AD7C3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5" name="Image 4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7131DBF4-BDED-71C4-CE1B-08725C4D2C6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2128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n de 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A3BCB3EC-CB67-C8D0-144F-A7C46575D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743809" y="1743808"/>
            <a:ext cx="5037829" cy="1550213"/>
          </a:xfrm>
          <a:prstGeom prst="rtTriangle">
            <a:avLst/>
          </a:prstGeom>
        </p:spPr>
      </p:pic>
      <p:pic>
        <p:nvPicPr>
          <p:cNvPr id="7" name="Image 6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11232DFB-883A-FB12-EEC2-4A3DB476A2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-2653893" y="2653893"/>
            <a:ext cx="6858000" cy="1550213"/>
          </a:xfrm>
          <a:prstGeom prst="rtTriangle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53D47D5D-D389-2123-2842-2F0BDA270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9228E4A-701C-2734-82C3-A8C68933657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5974" y="3158684"/>
            <a:ext cx="4602651" cy="306439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3254BF0-F04F-B020-A813-514178988F84}"/>
              </a:ext>
            </a:extLst>
          </p:cNvPr>
          <p:cNvSpPr txBox="1"/>
          <p:nvPr userDrawn="1"/>
        </p:nvSpPr>
        <p:spPr>
          <a:xfrm>
            <a:off x="2354317" y="1818290"/>
            <a:ext cx="85554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votre écoute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6192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uvelles formatio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A3BCB3EC-CB67-C8D0-144F-A7C46575D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743809" y="1743808"/>
            <a:ext cx="5037829" cy="1550213"/>
          </a:xfrm>
          <a:prstGeom prst="rtTriangle">
            <a:avLst/>
          </a:prstGeom>
        </p:spPr>
      </p:pic>
      <p:pic>
        <p:nvPicPr>
          <p:cNvPr id="7" name="Image 6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11232DFB-883A-FB12-EEC2-4A3DB476A2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-2653893" y="2653893"/>
            <a:ext cx="6858000" cy="1550213"/>
          </a:xfrm>
          <a:prstGeom prst="rtTriangle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53D47D5D-D389-2123-2842-2F0BDA270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836D720-B6AE-8BA6-2C18-CF0531BB9C86}"/>
              </a:ext>
            </a:extLst>
          </p:cNvPr>
          <p:cNvSpPr txBox="1"/>
          <p:nvPr userDrawn="1"/>
        </p:nvSpPr>
        <p:spPr>
          <a:xfrm>
            <a:off x="1550213" y="2654708"/>
            <a:ext cx="4545787" cy="279384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CO2 Initial 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CO2 Intermédiaire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CO2 Théorie &amp; Conception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HFC/HFO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DESP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99E9881-E9D8-38B1-54F4-400059A58306}"/>
              </a:ext>
            </a:extLst>
          </p:cNvPr>
          <p:cNvSpPr txBox="1"/>
          <p:nvPr userDrawn="1"/>
        </p:nvSpPr>
        <p:spPr>
          <a:xfrm>
            <a:off x="6687300" y="2654708"/>
            <a:ext cx="4545787" cy="223984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Climatisation &amp; Aéraulique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Détente électronique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Eau glycolée</a:t>
            </a:r>
          </a:p>
          <a:p>
            <a:pPr>
              <a:lnSpc>
                <a:spcPct val="150000"/>
              </a:lnSpc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Hydrocarbure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23EC61C-3ED0-7157-4164-BF18D7389034}"/>
              </a:ext>
            </a:extLst>
          </p:cNvPr>
          <p:cNvSpPr txBox="1"/>
          <p:nvPr userDrawn="1"/>
        </p:nvSpPr>
        <p:spPr>
          <a:xfrm>
            <a:off x="1550213" y="1345324"/>
            <a:ext cx="9682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A bientôt pour de nouvelles formations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7F987B34-D921-C028-1819-96810A811CB1}"/>
              </a:ext>
            </a:extLst>
          </p:cNvPr>
          <p:cNvSpPr txBox="1"/>
          <p:nvPr userDrawn="1"/>
        </p:nvSpPr>
        <p:spPr>
          <a:xfrm>
            <a:off x="9909544" y="6441430"/>
            <a:ext cx="1941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9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Codification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64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 de form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A3BCB3EC-CB67-C8D0-144F-A7C46575DC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743809" y="1743808"/>
            <a:ext cx="5037829" cy="1550213"/>
          </a:xfrm>
          <a:prstGeom prst="rtTriangle">
            <a:avLst/>
          </a:prstGeom>
        </p:spPr>
      </p:pic>
      <p:pic>
        <p:nvPicPr>
          <p:cNvPr id="7" name="Image 6" descr="Une image contenant plein air, panorama, plante&#10;&#10;Description générée automatiquement">
            <a:extLst>
              <a:ext uri="{FF2B5EF4-FFF2-40B4-BE49-F238E27FC236}">
                <a16:creationId xmlns:a16="http://schemas.microsoft.com/office/drawing/2014/main" id="{11232DFB-883A-FB12-EEC2-4A3DB476A2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 flipH="1">
            <a:off x="-2653893" y="2653893"/>
            <a:ext cx="6858000" cy="1550213"/>
          </a:xfrm>
          <a:prstGeom prst="rtTriangle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53D47D5D-D389-2123-2842-2F0BDA270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3254BF0-F04F-B020-A813-514178988F84}"/>
              </a:ext>
            </a:extLst>
          </p:cNvPr>
          <p:cNvSpPr txBox="1"/>
          <p:nvPr userDrawn="1"/>
        </p:nvSpPr>
        <p:spPr>
          <a:xfrm>
            <a:off x="2354317" y="1818290"/>
            <a:ext cx="85554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latin typeface="Arial" panose="020B0604020202020204" pitchFamily="34" charset="0"/>
                <a:cs typeface="Arial" panose="020B0604020202020204" pitchFamily="34" charset="0"/>
              </a:rPr>
              <a:t>Merci de votre écoute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11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E1CCAB-1AD2-07E1-F783-8A6C94F59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483079"/>
            <a:ext cx="11880000" cy="59522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90246C-A6B7-11A8-DA9B-1FBA4F10F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000" y="1233577"/>
            <a:ext cx="11880000" cy="5141344"/>
          </a:xfrm>
        </p:spPr>
        <p:txBody>
          <a:bodyPr>
            <a:normAutofit/>
          </a:bodyPr>
          <a:lstStyle>
            <a:lvl1pPr marL="268288" indent="-268288">
              <a:buFont typeface="Arial" panose="020B0604020202020204" pitchFamily="34" charset="0"/>
              <a:buChar char="•"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pic>
        <p:nvPicPr>
          <p:cNvPr id="9" name="Image 8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7F88C071-5F68-3472-A5C4-AF137239D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10250-3C04-7D3B-E4A0-F8708507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5BF9C7-6C9D-A21B-9B9F-27A353B48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94BC064A-ED74-F15B-A44A-1C9D00DC6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061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04613-04B5-28F3-ECCA-61626640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64686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599BB2-99F0-EA26-DCAD-B6011723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44411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9" name="Image 8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C1EDF90-B873-0352-E287-98ECEC588A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2667000" y="5391150"/>
            <a:ext cx="9525000" cy="1466850"/>
          </a:xfrm>
          <a:prstGeom prst="rect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BDC7F442-829E-B4C0-5C48-946F9A3F7E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329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mmai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304613-04B5-28F3-ECCA-61626640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13402"/>
            <a:ext cx="10515600" cy="796623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599BB2-99F0-EA26-DCAD-B6011723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032001"/>
            <a:ext cx="10515600" cy="3712598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9" name="Image 8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C1EDF90-B873-0352-E287-98ECEC588A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2667000" y="5391150"/>
            <a:ext cx="9525000" cy="1466850"/>
          </a:xfrm>
          <a:prstGeom prst="rect">
            <a:avLst/>
          </a:prstGeom>
        </p:spPr>
      </p:pic>
      <p:pic>
        <p:nvPicPr>
          <p:cNvPr id="4" name="Image 3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BDC7F442-829E-B4C0-5C48-946F9A3F7E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85738"/>
            <a:ext cx="3240000" cy="63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9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D23A3-DE8E-E9D8-C3BA-B1F374E00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E657EF-DC34-2C26-A24F-B7C939653B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000" y="1258620"/>
            <a:ext cx="5822106" cy="51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251FEB-3D7E-040D-DE76-6C0EDEE6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3896" y="1258620"/>
            <a:ext cx="5822106" cy="51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9" name="Image 8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5BA9DD1C-FDCF-2BD0-1640-ABF7AE91FB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A9B6452-F7BC-C5AB-80E0-75F5695D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E32E2E38-3CAF-41B2-B1CE-F551B921E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5" name="Image 4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E2239E8E-13B3-40BD-9A76-3EB637CDDA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58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+sous-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D23A3-DE8E-E9D8-C3BA-B1F374E00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E657EF-DC34-2C26-A24F-B7C939653B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000" y="1766978"/>
            <a:ext cx="5822106" cy="460794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251FEB-3D7E-040D-DE76-6C0EDEE62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3896" y="1766978"/>
            <a:ext cx="5822106" cy="460794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9" name="Image 8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5BA9DD1C-FDCF-2BD0-1640-ABF7AE91FB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8" name="Espace réservé de la date 3">
            <a:extLst>
              <a:ext uri="{FF2B5EF4-FFF2-40B4-BE49-F238E27FC236}">
                <a16:creationId xmlns:a16="http://schemas.microsoft.com/office/drawing/2014/main" id="{EA9B6452-F7BC-C5AB-80E0-75F5695D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E32E2E38-3CAF-41B2-B1CE-F551B921E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547F0CB-2901-8855-454D-CCDB8EAC3C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5575" y="1181100"/>
            <a:ext cx="11880850" cy="483080"/>
          </a:xfrm>
        </p:spPr>
        <p:txBody>
          <a:bodyPr>
            <a:no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fr-FR" dirty="0"/>
              <a:t>Sous-titre</a:t>
            </a:r>
          </a:p>
        </p:txBody>
      </p:sp>
      <p:pic>
        <p:nvPicPr>
          <p:cNvPr id="5" name="Image 4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B188DDB6-8800-B2E3-1293-819B16276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819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2 zo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3014E4-C4B5-129B-734B-090507FD1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6000" y="1198102"/>
            <a:ext cx="58415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910E6-DB71-B4BB-B47A-D8BF2DABE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6000" y="2141814"/>
            <a:ext cx="5841575" cy="42331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789CBE-E402-1B61-9F59-4A953A4BF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98102"/>
            <a:ext cx="58638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678822-1CBE-D32D-89F6-C1EE61101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41814"/>
            <a:ext cx="5872402" cy="423310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1" name="Image 10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9C8D43F-981C-5F79-4CC5-2D1607CE14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44A41A1D-4321-BEA1-7451-606530ED7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483079"/>
            <a:ext cx="11880000" cy="59522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39BA3140-8C19-070D-614E-86CE1DEE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7EE389C2-141A-4FCC-7EF6-596AAECB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767D903E-376C-774D-E69A-05B1671108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4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 zo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3014E4-C4B5-129B-734B-090507FD1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999" y="1198102"/>
            <a:ext cx="3852000" cy="595223"/>
          </a:xfrm>
        </p:spPr>
        <p:txBody>
          <a:bodyPr anchor="t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910E6-DB71-B4BB-B47A-D8BF2DABE6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999" y="1913125"/>
            <a:ext cx="3852000" cy="44617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789CBE-E402-1B61-9F59-4A953A4BF5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184000" y="1198102"/>
            <a:ext cx="3852000" cy="595223"/>
          </a:xfrm>
        </p:spPr>
        <p:txBody>
          <a:bodyPr anchor="t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D678822-1CBE-D32D-89F6-C1EE61101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84000" y="1913125"/>
            <a:ext cx="3852000" cy="44617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11" name="Image 10" descr="Une image contenant capture d’écran, bleu, Bleu électrique&#10;&#10;Description générée automatiquement">
            <a:extLst>
              <a:ext uri="{FF2B5EF4-FFF2-40B4-BE49-F238E27FC236}">
                <a16:creationId xmlns:a16="http://schemas.microsoft.com/office/drawing/2014/main" id="{09C8D43F-981C-5F79-4CC5-2D1607CE14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6374920"/>
            <a:ext cx="12192000" cy="483079"/>
          </a:xfrm>
          <a:prstGeom prst="rect">
            <a:avLst/>
          </a:prstGeom>
        </p:spPr>
      </p:pic>
      <p:sp>
        <p:nvSpPr>
          <p:cNvPr id="12" name="Titre 1">
            <a:extLst>
              <a:ext uri="{FF2B5EF4-FFF2-40B4-BE49-F238E27FC236}">
                <a16:creationId xmlns:a16="http://schemas.microsoft.com/office/drawing/2014/main" id="{44A41A1D-4321-BEA1-7451-606530ED7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99" y="483079"/>
            <a:ext cx="11880000" cy="59522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39BA3140-8C19-070D-614E-86CE1DEE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7EE389C2-141A-4FCC-7EF6-596AAECB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83F830D-25AF-D057-A6E7-DC53860C43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63998" y="1912328"/>
            <a:ext cx="3852000" cy="446259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98B20850-460C-6FEA-CF24-42E84EF6AC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70000" y="1198102"/>
            <a:ext cx="3852000" cy="595223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7" name="Image 6" descr="Une image contenant texte,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35E2A1B7-EEA5-CBFA-E211-9AE2DF36D4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3508" y="185740"/>
            <a:ext cx="1800000" cy="35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4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9945B1-73FB-D2ED-33DE-010A5B76D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0" y="483079"/>
            <a:ext cx="11880000" cy="59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D284BF-D46A-FCC8-745F-C13DE1DD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5999" y="1233577"/>
            <a:ext cx="11879999" cy="5141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35958C7D-DE7B-0E9D-0FB2-9271B2A6EC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6BA952E6-FFAE-DCF4-6D46-7D9EF65D0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6680" y="6555238"/>
            <a:ext cx="507922" cy="225784"/>
          </a:xfrm>
          <a:prstGeom prst="rect">
            <a:avLst/>
          </a:prstGeom>
        </p:spPr>
        <p:txBody>
          <a:bodyPr/>
          <a:lstStyle>
            <a:lvl1pPr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6A8ACC3-C69A-42F1-82B4-884182DC00F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23C7C9C-9347-E323-15FE-DE5396849A14}"/>
              </a:ext>
            </a:extLst>
          </p:cNvPr>
          <p:cNvSpPr txBox="1"/>
          <p:nvPr userDrawn="1"/>
        </p:nvSpPr>
        <p:spPr>
          <a:xfrm rot="16200000">
            <a:off x="-888719" y="5228343"/>
            <a:ext cx="20326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SwissCoolExpo 12-2025</a:t>
            </a:r>
          </a:p>
        </p:txBody>
      </p:sp>
    </p:spTree>
    <p:custDataLst>
      <p:tags r:id="rId20"/>
    </p:custDataLst>
    <p:extLst>
      <p:ext uri="{BB962C8B-B14F-4D97-AF65-F5344CB8AC3E}">
        <p14:creationId xmlns:p14="http://schemas.microsoft.com/office/powerpoint/2010/main" val="171704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65" r:id="rId17"/>
    <p:sldLayoutId id="214748366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Bleu électrique, Bleu cobalt&#10;&#10;Le contenu généré par l’IA peut être incorrect.">
            <a:extLst>
              <a:ext uri="{FF2B5EF4-FFF2-40B4-BE49-F238E27FC236}">
                <a16:creationId xmlns:a16="http://schemas.microsoft.com/office/drawing/2014/main" id="{778BB52D-0DF2-5AA8-34F4-1E9609CA257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868" y="295955"/>
            <a:ext cx="3755473" cy="216296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B61BCC8-85C1-7830-D8DE-6387D44F147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27672" y="4654660"/>
            <a:ext cx="1952898" cy="1857634"/>
          </a:xfrm>
          <a:prstGeom prst="rect">
            <a:avLst/>
          </a:prstGeom>
        </p:spPr>
      </p:pic>
      <p:sp>
        <p:nvSpPr>
          <p:cNvPr id="6" name="Titre 6">
            <a:extLst>
              <a:ext uri="{FF2B5EF4-FFF2-40B4-BE49-F238E27FC236}">
                <a16:creationId xmlns:a16="http://schemas.microsoft.com/office/drawing/2014/main" id="{399BBE0E-1789-F637-9B69-12C80A330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5719" y="2235199"/>
            <a:ext cx="8459244" cy="3313545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CO</a:t>
            </a:r>
            <a:r>
              <a:rPr lang="fr-FR" sz="44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réfrigération ?</a:t>
            </a:r>
            <a:b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fluide du futur ?</a:t>
            </a:r>
            <a:b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r-FR" sz="4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Aurions-nous peur 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517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110E7B-96B5-2C04-81CA-9EA3F24890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6A8ACC3-C69A-42F1-82B4-884182DC00FE}" type="slidenum">
              <a:rPr lang="fr-FR" smtClean="0"/>
              <a:pPr algn="r"/>
              <a:t>2</a:t>
            </a:fld>
            <a:endParaRPr lang="fr-FR" dirty="0"/>
          </a:p>
        </p:txBody>
      </p:sp>
      <p:pic>
        <p:nvPicPr>
          <p:cNvPr id="9" name="Image 8" descr="Une image contenant texte, capture d’écran, Logiciel de jeu vidéo, Animation&#10;&#10;Le contenu généré par l’IA peut être incorrect.">
            <a:extLst>
              <a:ext uri="{FF2B5EF4-FFF2-40B4-BE49-F238E27FC236}">
                <a16:creationId xmlns:a16="http://schemas.microsoft.com/office/drawing/2014/main" id="{7492C693-A9F1-7063-39AA-BF61FE4A32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632" y="2526632"/>
            <a:ext cx="6434427" cy="3619365"/>
          </a:xfrm>
          <a:prstGeom prst="rect">
            <a:avLst/>
          </a:prstGeom>
        </p:spPr>
      </p:pic>
      <p:sp>
        <p:nvSpPr>
          <p:cNvPr id="10" name="Espace réservé de la date 1">
            <a:extLst>
              <a:ext uri="{FF2B5EF4-FFF2-40B4-BE49-F238E27FC236}">
                <a16:creationId xmlns:a16="http://schemas.microsoft.com/office/drawing/2014/main" id="{3408246E-7003-2EE4-53F4-71CDCA05B7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C0B6D88-2579-4FBB-6572-C5A2C7FE9097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Quels fluides pour le futur ?</a:t>
            </a:r>
          </a:p>
        </p:txBody>
      </p:sp>
      <p:pic>
        <p:nvPicPr>
          <p:cNvPr id="2" name="Image 1" descr="Une image contenant horloge, diagramme, conception&#10;&#10;Le contenu généré par l’IA peut être incorrect.">
            <a:extLst>
              <a:ext uri="{FF2B5EF4-FFF2-40B4-BE49-F238E27FC236}">
                <a16:creationId xmlns:a16="http://schemas.microsoft.com/office/drawing/2014/main" id="{A1EE98A5-CB11-AF24-4F29-C11DE6156B3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9" t="30622" r="26125" b="30933"/>
          <a:stretch>
            <a:fillRect/>
          </a:stretch>
        </p:blipFill>
        <p:spPr>
          <a:xfrm>
            <a:off x="1748739" y="3634543"/>
            <a:ext cx="2782165" cy="2224789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64FD939-5992-0F28-6FF3-E65B4EC61C25}"/>
              </a:ext>
            </a:extLst>
          </p:cNvPr>
          <p:cNvSpPr txBox="1"/>
          <p:nvPr/>
        </p:nvSpPr>
        <p:spPr>
          <a:xfrm>
            <a:off x="360000" y="1260000"/>
            <a:ext cx="1076691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  <a:spcBef>
                <a:spcPts val="300"/>
              </a:spcBef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quels fluides disposons-nous aujourd'hui et surtout demain ?</a:t>
            </a:r>
          </a:p>
          <a:p>
            <a:pPr marL="714375" indent="-342900">
              <a:lnSpc>
                <a:spcPts val="26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non-naturels</a:t>
            </a:r>
          </a:p>
          <a:p>
            <a:pPr marL="714375" indent="-342900">
              <a:lnSpc>
                <a:spcPts val="26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naturels</a:t>
            </a:r>
          </a:p>
        </p:txBody>
      </p:sp>
    </p:spTree>
    <p:extLst>
      <p:ext uri="{BB962C8B-B14F-4D97-AF65-F5344CB8AC3E}">
        <p14:creationId xmlns:p14="http://schemas.microsoft.com/office/powerpoint/2010/main" val="1688253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848A478F-C259-16F0-8924-05A37294272D}"/>
              </a:ext>
            </a:extLst>
          </p:cNvPr>
          <p:cNvSpPr/>
          <p:nvPr/>
        </p:nvSpPr>
        <p:spPr>
          <a:xfrm>
            <a:off x="8861944" y="2448000"/>
            <a:ext cx="2880000" cy="35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3F32A6D-BF7B-FD12-40F8-1028F72C1B00}"/>
              </a:ext>
            </a:extLst>
          </p:cNvPr>
          <p:cNvSpPr/>
          <p:nvPr/>
        </p:nvSpPr>
        <p:spPr>
          <a:xfrm>
            <a:off x="4668032" y="2448000"/>
            <a:ext cx="2880000" cy="35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CCF6B54F-68A0-A74D-A20A-1AF777DE6CB5}"/>
              </a:ext>
            </a:extLst>
          </p:cNvPr>
          <p:cNvSpPr/>
          <p:nvPr/>
        </p:nvSpPr>
        <p:spPr>
          <a:xfrm>
            <a:off x="467005" y="2448000"/>
            <a:ext cx="2880000" cy="35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B67D5FC-AF5E-1E6B-D1D5-4784FA53E1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A8ACC3-C69A-42F1-82B4-884182DC00FE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E90CA25-8D26-ABED-FCEE-0E25661FD3E8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Quels Risques ?</a:t>
            </a:r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E85001F8-404F-9932-9E11-8EE52F1191DD}"/>
              </a:ext>
            </a:extLst>
          </p:cNvPr>
          <p:cNvGrpSpPr/>
          <p:nvPr/>
        </p:nvGrpSpPr>
        <p:grpSpPr>
          <a:xfrm>
            <a:off x="926432" y="1287362"/>
            <a:ext cx="1961147" cy="962526"/>
            <a:chOff x="926432" y="2153653"/>
            <a:chExt cx="1961147" cy="962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Légende : flèche vers le bas 4">
              <a:extLst>
                <a:ext uri="{FF2B5EF4-FFF2-40B4-BE49-F238E27FC236}">
                  <a16:creationId xmlns:a16="http://schemas.microsoft.com/office/drawing/2014/main" id="{BCF1DF9B-4F9B-E6E5-A7A6-91BF432A361D}"/>
                </a:ext>
              </a:extLst>
            </p:cNvPr>
            <p:cNvSpPr/>
            <p:nvPr/>
          </p:nvSpPr>
          <p:spPr>
            <a:xfrm>
              <a:off x="926432" y="2153653"/>
              <a:ext cx="1961147" cy="962526"/>
            </a:xfrm>
            <a:prstGeom prst="downArrowCallou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DD864221-EC58-0E87-9B36-B0A37AEC36A9}"/>
                </a:ext>
              </a:extLst>
            </p:cNvPr>
            <p:cNvSpPr txBox="1"/>
            <p:nvPr/>
          </p:nvSpPr>
          <p:spPr>
            <a:xfrm>
              <a:off x="926432" y="2153653"/>
              <a:ext cx="196114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HC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397571B-1235-EB41-B10C-E59AE00CB864}"/>
              </a:ext>
            </a:extLst>
          </p:cNvPr>
          <p:cNvGrpSpPr/>
          <p:nvPr/>
        </p:nvGrpSpPr>
        <p:grpSpPr>
          <a:xfrm>
            <a:off x="5127459" y="1287362"/>
            <a:ext cx="1961147" cy="962527"/>
            <a:chOff x="5117204" y="2153652"/>
            <a:chExt cx="1961147" cy="96252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Légende : flèche vers le bas 6">
              <a:extLst>
                <a:ext uri="{FF2B5EF4-FFF2-40B4-BE49-F238E27FC236}">
                  <a16:creationId xmlns:a16="http://schemas.microsoft.com/office/drawing/2014/main" id="{68C50115-8EA3-699A-FCAB-BA3BB1B370DA}"/>
                </a:ext>
              </a:extLst>
            </p:cNvPr>
            <p:cNvSpPr/>
            <p:nvPr/>
          </p:nvSpPr>
          <p:spPr>
            <a:xfrm>
              <a:off x="5117204" y="2153653"/>
              <a:ext cx="1961147" cy="962526"/>
            </a:xfrm>
            <a:prstGeom prst="downArrowCallou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375927F9-8B2B-AC32-6142-BD78D52FE97B}"/>
                </a:ext>
              </a:extLst>
            </p:cNvPr>
            <p:cNvSpPr txBox="1"/>
            <p:nvPr/>
          </p:nvSpPr>
          <p:spPr>
            <a:xfrm>
              <a:off x="5117204" y="2153652"/>
              <a:ext cx="196114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R717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709DE08F-4FC9-F518-A60A-65C221400A8B}"/>
              </a:ext>
            </a:extLst>
          </p:cNvPr>
          <p:cNvGrpSpPr/>
          <p:nvPr/>
        </p:nvGrpSpPr>
        <p:grpSpPr>
          <a:xfrm>
            <a:off x="9321371" y="1287362"/>
            <a:ext cx="1961147" cy="962526"/>
            <a:chOff x="9309339" y="2153653"/>
            <a:chExt cx="1961147" cy="962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" name="Légende : flèche vers le bas 7">
              <a:extLst>
                <a:ext uri="{FF2B5EF4-FFF2-40B4-BE49-F238E27FC236}">
                  <a16:creationId xmlns:a16="http://schemas.microsoft.com/office/drawing/2014/main" id="{B4B1B2F0-8524-B97A-446B-0A1E0E70BEC2}"/>
                </a:ext>
              </a:extLst>
            </p:cNvPr>
            <p:cNvSpPr/>
            <p:nvPr/>
          </p:nvSpPr>
          <p:spPr>
            <a:xfrm>
              <a:off x="9309339" y="2153653"/>
              <a:ext cx="1961147" cy="962526"/>
            </a:xfrm>
            <a:prstGeom prst="downArrowCallou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E00A3D9E-3EAC-0D3C-E30D-D05CC3037AD5}"/>
                </a:ext>
              </a:extLst>
            </p:cNvPr>
            <p:cNvSpPr txBox="1"/>
            <p:nvPr/>
          </p:nvSpPr>
          <p:spPr>
            <a:xfrm>
              <a:off x="9309339" y="2165684"/>
              <a:ext cx="1961147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R744</a:t>
              </a:r>
            </a:p>
          </p:txBody>
        </p:sp>
      </p:grpSp>
      <p:sp>
        <p:nvSpPr>
          <p:cNvPr id="6" name="ZoneTexte 5">
            <a:extLst>
              <a:ext uri="{FF2B5EF4-FFF2-40B4-BE49-F238E27FC236}">
                <a16:creationId xmlns:a16="http://schemas.microsoft.com/office/drawing/2014/main" id="{B9AE7A2B-5FC9-25FB-636F-33E7C6F57C4B}"/>
              </a:ext>
            </a:extLst>
          </p:cNvPr>
          <p:cNvSpPr txBox="1"/>
          <p:nvPr/>
        </p:nvSpPr>
        <p:spPr>
          <a:xfrm>
            <a:off x="467005" y="2592474"/>
            <a:ext cx="2880000" cy="3170099"/>
          </a:xfrm>
          <a:prstGeom prst="rect">
            <a:avLst/>
          </a:prstGeom>
          <a:noFill/>
          <a:ln w="19050" cap="flat">
            <a:noFill/>
            <a:round/>
            <a:extLst>
              <a:ext uri="{C807C97D-BFC1-408E-A445-0C87EB9F89A2}">
                <ask:lineSketchStyleProps xmlns:ask="http://schemas.microsoft.com/office/drawing/2018/sketchyshapes" sd="4273389264">
                  <a:custGeom>
                    <a:avLst/>
                    <a:gdLst>
                      <a:gd name="connsiteX0" fmla="*/ 0 w 2880000"/>
                      <a:gd name="connsiteY0" fmla="*/ 0 h 2862322"/>
                      <a:gd name="connsiteX1" fmla="*/ 547200 w 2880000"/>
                      <a:gd name="connsiteY1" fmla="*/ 0 h 2862322"/>
                      <a:gd name="connsiteX2" fmla="*/ 1065600 w 2880000"/>
                      <a:gd name="connsiteY2" fmla="*/ 0 h 2862322"/>
                      <a:gd name="connsiteX3" fmla="*/ 1555200 w 2880000"/>
                      <a:gd name="connsiteY3" fmla="*/ 0 h 2862322"/>
                      <a:gd name="connsiteX4" fmla="*/ 2131200 w 2880000"/>
                      <a:gd name="connsiteY4" fmla="*/ 0 h 2862322"/>
                      <a:gd name="connsiteX5" fmla="*/ 2880000 w 2880000"/>
                      <a:gd name="connsiteY5" fmla="*/ 0 h 2862322"/>
                      <a:gd name="connsiteX6" fmla="*/ 2880000 w 2880000"/>
                      <a:gd name="connsiteY6" fmla="*/ 543841 h 2862322"/>
                      <a:gd name="connsiteX7" fmla="*/ 2880000 w 2880000"/>
                      <a:gd name="connsiteY7" fmla="*/ 1087682 h 2862322"/>
                      <a:gd name="connsiteX8" fmla="*/ 2880000 w 2880000"/>
                      <a:gd name="connsiteY8" fmla="*/ 1602900 h 2862322"/>
                      <a:gd name="connsiteX9" fmla="*/ 2880000 w 2880000"/>
                      <a:gd name="connsiteY9" fmla="*/ 2118118 h 2862322"/>
                      <a:gd name="connsiteX10" fmla="*/ 2880000 w 2880000"/>
                      <a:gd name="connsiteY10" fmla="*/ 2862322 h 2862322"/>
                      <a:gd name="connsiteX11" fmla="*/ 2332800 w 2880000"/>
                      <a:gd name="connsiteY11" fmla="*/ 2862322 h 2862322"/>
                      <a:gd name="connsiteX12" fmla="*/ 1756800 w 2880000"/>
                      <a:gd name="connsiteY12" fmla="*/ 2862322 h 2862322"/>
                      <a:gd name="connsiteX13" fmla="*/ 1238400 w 2880000"/>
                      <a:gd name="connsiteY13" fmla="*/ 2862322 h 2862322"/>
                      <a:gd name="connsiteX14" fmla="*/ 662400 w 2880000"/>
                      <a:gd name="connsiteY14" fmla="*/ 2862322 h 2862322"/>
                      <a:gd name="connsiteX15" fmla="*/ 0 w 2880000"/>
                      <a:gd name="connsiteY15" fmla="*/ 2862322 h 2862322"/>
                      <a:gd name="connsiteX16" fmla="*/ 0 w 2880000"/>
                      <a:gd name="connsiteY16" fmla="*/ 2289858 h 2862322"/>
                      <a:gd name="connsiteX17" fmla="*/ 0 w 2880000"/>
                      <a:gd name="connsiteY17" fmla="*/ 1717393 h 2862322"/>
                      <a:gd name="connsiteX18" fmla="*/ 0 w 2880000"/>
                      <a:gd name="connsiteY18" fmla="*/ 1173552 h 2862322"/>
                      <a:gd name="connsiteX19" fmla="*/ 0 w 2880000"/>
                      <a:gd name="connsiteY19" fmla="*/ 686957 h 2862322"/>
                      <a:gd name="connsiteX20" fmla="*/ 0 w 2880000"/>
                      <a:gd name="connsiteY20" fmla="*/ 0 h 28623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2880000" h="2862322" extrusionOk="0">
                        <a:moveTo>
                          <a:pt x="0" y="0"/>
                        </a:moveTo>
                        <a:cubicBezTo>
                          <a:pt x="190601" y="25383"/>
                          <a:pt x="309518" y="-12898"/>
                          <a:pt x="547200" y="0"/>
                        </a:cubicBezTo>
                        <a:cubicBezTo>
                          <a:pt x="784882" y="12898"/>
                          <a:pt x="907109" y="17718"/>
                          <a:pt x="1065600" y="0"/>
                        </a:cubicBezTo>
                        <a:cubicBezTo>
                          <a:pt x="1224091" y="-17718"/>
                          <a:pt x="1453473" y="-10570"/>
                          <a:pt x="1555200" y="0"/>
                        </a:cubicBezTo>
                        <a:cubicBezTo>
                          <a:pt x="1656927" y="10570"/>
                          <a:pt x="1960649" y="-14231"/>
                          <a:pt x="2131200" y="0"/>
                        </a:cubicBezTo>
                        <a:cubicBezTo>
                          <a:pt x="2301751" y="14231"/>
                          <a:pt x="2726329" y="1226"/>
                          <a:pt x="2880000" y="0"/>
                        </a:cubicBezTo>
                        <a:cubicBezTo>
                          <a:pt x="2899595" y="185725"/>
                          <a:pt x="2896674" y="288819"/>
                          <a:pt x="2880000" y="543841"/>
                        </a:cubicBezTo>
                        <a:cubicBezTo>
                          <a:pt x="2863326" y="798863"/>
                          <a:pt x="2878193" y="860844"/>
                          <a:pt x="2880000" y="1087682"/>
                        </a:cubicBezTo>
                        <a:cubicBezTo>
                          <a:pt x="2881807" y="1314520"/>
                          <a:pt x="2872020" y="1412424"/>
                          <a:pt x="2880000" y="1602900"/>
                        </a:cubicBezTo>
                        <a:cubicBezTo>
                          <a:pt x="2887980" y="1793376"/>
                          <a:pt x="2860468" y="1971307"/>
                          <a:pt x="2880000" y="2118118"/>
                        </a:cubicBezTo>
                        <a:cubicBezTo>
                          <a:pt x="2899532" y="2264929"/>
                          <a:pt x="2884653" y="2681941"/>
                          <a:pt x="2880000" y="2862322"/>
                        </a:cubicBezTo>
                        <a:cubicBezTo>
                          <a:pt x="2606889" y="2880693"/>
                          <a:pt x="2501300" y="2883296"/>
                          <a:pt x="2332800" y="2862322"/>
                        </a:cubicBezTo>
                        <a:cubicBezTo>
                          <a:pt x="2164300" y="2841348"/>
                          <a:pt x="1901016" y="2841498"/>
                          <a:pt x="1756800" y="2862322"/>
                        </a:cubicBezTo>
                        <a:cubicBezTo>
                          <a:pt x="1612584" y="2883146"/>
                          <a:pt x="1407943" y="2849619"/>
                          <a:pt x="1238400" y="2862322"/>
                        </a:cubicBezTo>
                        <a:cubicBezTo>
                          <a:pt x="1068857" y="2875025"/>
                          <a:pt x="868576" y="2869821"/>
                          <a:pt x="662400" y="2862322"/>
                        </a:cubicBezTo>
                        <a:cubicBezTo>
                          <a:pt x="456224" y="2854823"/>
                          <a:pt x="303240" y="2891444"/>
                          <a:pt x="0" y="2862322"/>
                        </a:cubicBezTo>
                        <a:cubicBezTo>
                          <a:pt x="26298" y="2652831"/>
                          <a:pt x="12513" y="2490989"/>
                          <a:pt x="0" y="2289858"/>
                        </a:cubicBezTo>
                        <a:cubicBezTo>
                          <a:pt x="-12513" y="2088727"/>
                          <a:pt x="-21018" y="1976403"/>
                          <a:pt x="0" y="1717393"/>
                        </a:cubicBezTo>
                        <a:cubicBezTo>
                          <a:pt x="21018" y="1458384"/>
                          <a:pt x="7707" y="1352228"/>
                          <a:pt x="0" y="1173552"/>
                        </a:cubicBezTo>
                        <a:cubicBezTo>
                          <a:pt x="-7707" y="994876"/>
                          <a:pt x="-22149" y="863046"/>
                          <a:pt x="0" y="686957"/>
                        </a:cubicBezTo>
                        <a:cubicBezTo>
                          <a:pt x="22149" y="510868"/>
                          <a:pt x="-18181" y="23178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Très inflammable</a:t>
            </a: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Non-toxique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Pression faible</a:t>
            </a: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14barg à 45°C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de glissement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ED1F6DF-D166-7061-9C7C-14DB2668D11C}"/>
              </a:ext>
            </a:extLst>
          </p:cNvPr>
          <p:cNvSpPr txBox="1"/>
          <p:nvPr/>
        </p:nvSpPr>
        <p:spPr>
          <a:xfrm>
            <a:off x="4668032" y="2592474"/>
            <a:ext cx="2880000" cy="3170099"/>
          </a:xfrm>
          <a:custGeom>
            <a:avLst/>
            <a:gdLst>
              <a:gd name="connsiteX0" fmla="*/ 0 w 2880000"/>
              <a:gd name="connsiteY0" fmla="*/ 0 h 3170099"/>
              <a:gd name="connsiteX1" fmla="*/ 547200 w 2880000"/>
              <a:gd name="connsiteY1" fmla="*/ 0 h 3170099"/>
              <a:gd name="connsiteX2" fmla="*/ 1065600 w 2880000"/>
              <a:gd name="connsiteY2" fmla="*/ 0 h 3170099"/>
              <a:gd name="connsiteX3" fmla="*/ 1555200 w 2880000"/>
              <a:gd name="connsiteY3" fmla="*/ 0 h 3170099"/>
              <a:gd name="connsiteX4" fmla="*/ 2131200 w 2880000"/>
              <a:gd name="connsiteY4" fmla="*/ 0 h 3170099"/>
              <a:gd name="connsiteX5" fmla="*/ 2880000 w 2880000"/>
              <a:gd name="connsiteY5" fmla="*/ 0 h 3170099"/>
              <a:gd name="connsiteX6" fmla="*/ 2880000 w 2880000"/>
              <a:gd name="connsiteY6" fmla="*/ 602319 h 3170099"/>
              <a:gd name="connsiteX7" fmla="*/ 2880000 w 2880000"/>
              <a:gd name="connsiteY7" fmla="*/ 1204638 h 3170099"/>
              <a:gd name="connsiteX8" fmla="*/ 2880000 w 2880000"/>
              <a:gd name="connsiteY8" fmla="*/ 1775255 h 3170099"/>
              <a:gd name="connsiteX9" fmla="*/ 2880000 w 2880000"/>
              <a:gd name="connsiteY9" fmla="*/ 2345873 h 3170099"/>
              <a:gd name="connsiteX10" fmla="*/ 2880000 w 2880000"/>
              <a:gd name="connsiteY10" fmla="*/ 3170099 h 3170099"/>
              <a:gd name="connsiteX11" fmla="*/ 2332800 w 2880000"/>
              <a:gd name="connsiteY11" fmla="*/ 3170099 h 3170099"/>
              <a:gd name="connsiteX12" fmla="*/ 1756800 w 2880000"/>
              <a:gd name="connsiteY12" fmla="*/ 3170099 h 3170099"/>
              <a:gd name="connsiteX13" fmla="*/ 1238400 w 2880000"/>
              <a:gd name="connsiteY13" fmla="*/ 3170099 h 3170099"/>
              <a:gd name="connsiteX14" fmla="*/ 662400 w 2880000"/>
              <a:gd name="connsiteY14" fmla="*/ 3170099 h 3170099"/>
              <a:gd name="connsiteX15" fmla="*/ 0 w 2880000"/>
              <a:gd name="connsiteY15" fmla="*/ 3170099 h 3170099"/>
              <a:gd name="connsiteX16" fmla="*/ 0 w 2880000"/>
              <a:gd name="connsiteY16" fmla="*/ 2536079 h 3170099"/>
              <a:gd name="connsiteX17" fmla="*/ 0 w 2880000"/>
              <a:gd name="connsiteY17" fmla="*/ 1902059 h 3170099"/>
              <a:gd name="connsiteX18" fmla="*/ 0 w 2880000"/>
              <a:gd name="connsiteY18" fmla="*/ 1299741 h 3170099"/>
              <a:gd name="connsiteX19" fmla="*/ 0 w 2880000"/>
              <a:gd name="connsiteY19" fmla="*/ 760824 h 3170099"/>
              <a:gd name="connsiteX20" fmla="*/ 0 w 2880000"/>
              <a:gd name="connsiteY20" fmla="*/ 0 h 317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80000" h="3170099" extrusionOk="0">
                <a:moveTo>
                  <a:pt x="0" y="0"/>
                </a:moveTo>
                <a:cubicBezTo>
                  <a:pt x="190601" y="25383"/>
                  <a:pt x="309518" y="-12898"/>
                  <a:pt x="547200" y="0"/>
                </a:cubicBezTo>
                <a:cubicBezTo>
                  <a:pt x="784882" y="12898"/>
                  <a:pt x="907109" y="17718"/>
                  <a:pt x="1065600" y="0"/>
                </a:cubicBezTo>
                <a:cubicBezTo>
                  <a:pt x="1224091" y="-17718"/>
                  <a:pt x="1453473" y="-10570"/>
                  <a:pt x="1555200" y="0"/>
                </a:cubicBezTo>
                <a:cubicBezTo>
                  <a:pt x="1656927" y="10570"/>
                  <a:pt x="1960649" y="-14231"/>
                  <a:pt x="2131200" y="0"/>
                </a:cubicBezTo>
                <a:cubicBezTo>
                  <a:pt x="2301751" y="14231"/>
                  <a:pt x="2726329" y="1226"/>
                  <a:pt x="2880000" y="0"/>
                </a:cubicBezTo>
                <a:cubicBezTo>
                  <a:pt x="2904007" y="300686"/>
                  <a:pt x="2907444" y="391013"/>
                  <a:pt x="2880000" y="602319"/>
                </a:cubicBezTo>
                <a:cubicBezTo>
                  <a:pt x="2852556" y="813625"/>
                  <a:pt x="2890314" y="916210"/>
                  <a:pt x="2880000" y="1204638"/>
                </a:cubicBezTo>
                <a:cubicBezTo>
                  <a:pt x="2869686" y="1493066"/>
                  <a:pt x="2854383" y="1570618"/>
                  <a:pt x="2880000" y="1775255"/>
                </a:cubicBezTo>
                <a:cubicBezTo>
                  <a:pt x="2905617" y="1979892"/>
                  <a:pt x="2870219" y="2140147"/>
                  <a:pt x="2880000" y="2345873"/>
                </a:cubicBezTo>
                <a:cubicBezTo>
                  <a:pt x="2889781" y="2551599"/>
                  <a:pt x="2871130" y="2926873"/>
                  <a:pt x="2880000" y="3170099"/>
                </a:cubicBezTo>
                <a:cubicBezTo>
                  <a:pt x="2606889" y="3188470"/>
                  <a:pt x="2501300" y="3191073"/>
                  <a:pt x="2332800" y="3170099"/>
                </a:cubicBezTo>
                <a:cubicBezTo>
                  <a:pt x="2164300" y="3149125"/>
                  <a:pt x="1901016" y="3149275"/>
                  <a:pt x="1756800" y="3170099"/>
                </a:cubicBezTo>
                <a:cubicBezTo>
                  <a:pt x="1612584" y="3190923"/>
                  <a:pt x="1407943" y="3157396"/>
                  <a:pt x="1238400" y="3170099"/>
                </a:cubicBezTo>
                <a:cubicBezTo>
                  <a:pt x="1068857" y="3182802"/>
                  <a:pt x="868576" y="3177598"/>
                  <a:pt x="662400" y="3170099"/>
                </a:cubicBezTo>
                <a:cubicBezTo>
                  <a:pt x="456224" y="3162600"/>
                  <a:pt x="303240" y="3199221"/>
                  <a:pt x="0" y="3170099"/>
                </a:cubicBezTo>
                <a:cubicBezTo>
                  <a:pt x="-19081" y="2981988"/>
                  <a:pt x="11231" y="2677661"/>
                  <a:pt x="0" y="2536079"/>
                </a:cubicBezTo>
                <a:cubicBezTo>
                  <a:pt x="-11231" y="2394497"/>
                  <a:pt x="-11454" y="2085498"/>
                  <a:pt x="0" y="1902059"/>
                </a:cubicBezTo>
                <a:cubicBezTo>
                  <a:pt x="11454" y="1718620"/>
                  <a:pt x="-7172" y="1578431"/>
                  <a:pt x="0" y="1299741"/>
                </a:cubicBezTo>
                <a:cubicBezTo>
                  <a:pt x="7172" y="1021051"/>
                  <a:pt x="5678" y="893787"/>
                  <a:pt x="0" y="760824"/>
                </a:cubicBezTo>
                <a:cubicBezTo>
                  <a:pt x="-5678" y="627861"/>
                  <a:pt x="-23873" y="289868"/>
                  <a:pt x="0" y="0"/>
                </a:cubicBezTo>
                <a:close/>
              </a:path>
            </a:pathLst>
          </a:custGeom>
          <a:noFill/>
          <a:ln w="19050">
            <a:noFill/>
            <a:extLst>
              <a:ext uri="{C807C97D-BFC1-408E-A445-0C87EB9F89A2}">
                <ask:lineSketchStyleProps xmlns:ask="http://schemas.microsoft.com/office/drawing/2018/sketchyshapes" sd="427338926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Légèrement inflammable</a:t>
            </a:r>
          </a:p>
          <a:p>
            <a:pPr algn="ctr"/>
            <a:endParaRPr lang="fr-FR" sz="20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Toxique</a:t>
            </a:r>
          </a:p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0,2g/m</a:t>
            </a:r>
            <a:r>
              <a:rPr lang="fr-FR" sz="2000" b="1" baseline="30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Pression faible</a:t>
            </a: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17barg à 45°C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de glissement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3CB4514-6F44-8DD1-25EA-58F47744C8A5}"/>
              </a:ext>
            </a:extLst>
          </p:cNvPr>
          <p:cNvSpPr txBox="1"/>
          <p:nvPr/>
        </p:nvSpPr>
        <p:spPr>
          <a:xfrm>
            <a:off x="8861944" y="2592474"/>
            <a:ext cx="2880000" cy="3170099"/>
          </a:xfrm>
          <a:custGeom>
            <a:avLst/>
            <a:gdLst>
              <a:gd name="connsiteX0" fmla="*/ 0 w 2880000"/>
              <a:gd name="connsiteY0" fmla="*/ 0 h 3170099"/>
              <a:gd name="connsiteX1" fmla="*/ 547200 w 2880000"/>
              <a:gd name="connsiteY1" fmla="*/ 0 h 3170099"/>
              <a:gd name="connsiteX2" fmla="*/ 1065600 w 2880000"/>
              <a:gd name="connsiteY2" fmla="*/ 0 h 3170099"/>
              <a:gd name="connsiteX3" fmla="*/ 1555200 w 2880000"/>
              <a:gd name="connsiteY3" fmla="*/ 0 h 3170099"/>
              <a:gd name="connsiteX4" fmla="*/ 2131200 w 2880000"/>
              <a:gd name="connsiteY4" fmla="*/ 0 h 3170099"/>
              <a:gd name="connsiteX5" fmla="*/ 2880000 w 2880000"/>
              <a:gd name="connsiteY5" fmla="*/ 0 h 3170099"/>
              <a:gd name="connsiteX6" fmla="*/ 2880000 w 2880000"/>
              <a:gd name="connsiteY6" fmla="*/ 602319 h 3170099"/>
              <a:gd name="connsiteX7" fmla="*/ 2880000 w 2880000"/>
              <a:gd name="connsiteY7" fmla="*/ 1204638 h 3170099"/>
              <a:gd name="connsiteX8" fmla="*/ 2880000 w 2880000"/>
              <a:gd name="connsiteY8" fmla="*/ 1775255 h 3170099"/>
              <a:gd name="connsiteX9" fmla="*/ 2880000 w 2880000"/>
              <a:gd name="connsiteY9" fmla="*/ 2345873 h 3170099"/>
              <a:gd name="connsiteX10" fmla="*/ 2880000 w 2880000"/>
              <a:gd name="connsiteY10" fmla="*/ 3170099 h 3170099"/>
              <a:gd name="connsiteX11" fmla="*/ 2332800 w 2880000"/>
              <a:gd name="connsiteY11" fmla="*/ 3170099 h 3170099"/>
              <a:gd name="connsiteX12" fmla="*/ 1756800 w 2880000"/>
              <a:gd name="connsiteY12" fmla="*/ 3170099 h 3170099"/>
              <a:gd name="connsiteX13" fmla="*/ 1238400 w 2880000"/>
              <a:gd name="connsiteY13" fmla="*/ 3170099 h 3170099"/>
              <a:gd name="connsiteX14" fmla="*/ 662400 w 2880000"/>
              <a:gd name="connsiteY14" fmla="*/ 3170099 h 3170099"/>
              <a:gd name="connsiteX15" fmla="*/ 0 w 2880000"/>
              <a:gd name="connsiteY15" fmla="*/ 3170099 h 3170099"/>
              <a:gd name="connsiteX16" fmla="*/ 0 w 2880000"/>
              <a:gd name="connsiteY16" fmla="*/ 2536079 h 3170099"/>
              <a:gd name="connsiteX17" fmla="*/ 0 w 2880000"/>
              <a:gd name="connsiteY17" fmla="*/ 1902059 h 3170099"/>
              <a:gd name="connsiteX18" fmla="*/ 0 w 2880000"/>
              <a:gd name="connsiteY18" fmla="*/ 1299741 h 3170099"/>
              <a:gd name="connsiteX19" fmla="*/ 0 w 2880000"/>
              <a:gd name="connsiteY19" fmla="*/ 760824 h 3170099"/>
              <a:gd name="connsiteX20" fmla="*/ 0 w 2880000"/>
              <a:gd name="connsiteY20" fmla="*/ 0 h 317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880000" h="3170099" extrusionOk="0">
                <a:moveTo>
                  <a:pt x="0" y="0"/>
                </a:moveTo>
                <a:cubicBezTo>
                  <a:pt x="190601" y="25383"/>
                  <a:pt x="309518" y="-12898"/>
                  <a:pt x="547200" y="0"/>
                </a:cubicBezTo>
                <a:cubicBezTo>
                  <a:pt x="784882" y="12898"/>
                  <a:pt x="907109" y="17718"/>
                  <a:pt x="1065600" y="0"/>
                </a:cubicBezTo>
                <a:cubicBezTo>
                  <a:pt x="1224091" y="-17718"/>
                  <a:pt x="1453473" y="-10570"/>
                  <a:pt x="1555200" y="0"/>
                </a:cubicBezTo>
                <a:cubicBezTo>
                  <a:pt x="1656927" y="10570"/>
                  <a:pt x="1960649" y="-14231"/>
                  <a:pt x="2131200" y="0"/>
                </a:cubicBezTo>
                <a:cubicBezTo>
                  <a:pt x="2301751" y="14231"/>
                  <a:pt x="2726329" y="1226"/>
                  <a:pt x="2880000" y="0"/>
                </a:cubicBezTo>
                <a:cubicBezTo>
                  <a:pt x="2904007" y="300686"/>
                  <a:pt x="2907444" y="391013"/>
                  <a:pt x="2880000" y="602319"/>
                </a:cubicBezTo>
                <a:cubicBezTo>
                  <a:pt x="2852556" y="813625"/>
                  <a:pt x="2890314" y="916210"/>
                  <a:pt x="2880000" y="1204638"/>
                </a:cubicBezTo>
                <a:cubicBezTo>
                  <a:pt x="2869686" y="1493066"/>
                  <a:pt x="2854383" y="1570618"/>
                  <a:pt x="2880000" y="1775255"/>
                </a:cubicBezTo>
                <a:cubicBezTo>
                  <a:pt x="2905617" y="1979892"/>
                  <a:pt x="2870219" y="2140147"/>
                  <a:pt x="2880000" y="2345873"/>
                </a:cubicBezTo>
                <a:cubicBezTo>
                  <a:pt x="2889781" y="2551599"/>
                  <a:pt x="2871130" y="2926873"/>
                  <a:pt x="2880000" y="3170099"/>
                </a:cubicBezTo>
                <a:cubicBezTo>
                  <a:pt x="2606889" y="3188470"/>
                  <a:pt x="2501300" y="3191073"/>
                  <a:pt x="2332800" y="3170099"/>
                </a:cubicBezTo>
                <a:cubicBezTo>
                  <a:pt x="2164300" y="3149125"/>
                  <a:pt x="1901016" y="3149275"/>
                  <a:pt x="1756800" y="3170099"/>
                </a:cubicBezTo>
                <a:cubicBezTo>
                  <a:pt x="1612584" y="3190923"/>
                  <a:pt x="1407943" y="3157396"/>
                  <a:pt x="1238400" y="3170099"/>
                </a:cubicBezTo>
                <a:cubicBezTo>
                  <a:pt x="1068857" y="3182802"/>
                  <a:pt x="868576" y="3177598"/>
                  <a:pt x="662400" y="3170099"/>
                </a:cubicBezTo>
                <a:cubicBezTo>
                  <a:pt x="456224" y="3162600"/>
                  <a:pt x="303240" y="3199221"/>
                  <a:pt x="0" y="3170099"/>
                </a:cubicBezTo>
                <a:cubicBezTo>
                  <a:pt x="-19081" y="2981988"/>
                  <a:pt x="11231" y="2677661"/>
                  <a:pt x="0" y="2536079"/>
                </a:cubicBezTo>
                <a:cubicBezTo>
                  <a:pt x="-11231" y="2394497"/>
                  <a:pt x="-11454" y="2085498"/>
                  <a:pt x="0" y="1902059"/>
                </a:cubicBezTo>
                <a:cubicBezTo>
                  <a:pt x="11454" y="1718620"/>
                  <a:pt x="-7172" y="1578431"/>
                  <a:pt x="0" y="1299741"/>
                </a:cubicBezTo>
                <a:cubicBezTo>
                  <a:pt x="7172" y="1021051"/>
                  <a:pt x="5678" y="893787"/>
                  <a:pt x="0" y="760824"/>
                </a:cubicBezTo>
                <a:cubicBezTo>
                  <a:pt x="-5678" y="627861"/>
                  <a:pt x="-23873" y="289868"/>
                  <a:pt x="0" y="0"/>
                </a:cubicBezTo>
                <a:close/>
              </a:path>
            </a:pathLst>
          </a:custGeom>
          <a:noFill/>
          <a:ln w="19050">
            <a:noFill/>
            <a:extLst>
              <a:ext uri="{C807C97D-BFC1-408E-A445-0C87EB9F89A2}">
                <ask:lineSketchStyleProps xmlns:ask="http://schemas.microsoft.com/office/drawing/2018/sketchyshapes" sd="427338926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Non-inflammable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Non-toxique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Pression forte</a:t>
            </a:r>
          </a:p>
          <a:p>
            <a:pPr algn="ctr"/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94barg à 35°C</a:t>
            </a:r>
          </a:p>
          <a:p>
            <a:pPr algn="ctr"/>
            <a:endParaRPr lang="fr-FR" sz="20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fr-FR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de glissement</a:t>
            </a:r>
          </a:p>
        </p:txBody>
      </p:sp>
      <p:sp>
        <p:nvSpPr>
          <p:cNvPr id="17" name="Espace réservé de la date 1">
            <a:extLst>
              <a:ext uri="{FF2B5EF4-FFF2-40B4-BE49-F238E27FC236}">
                <a16:creationId xmlns:a16="http://schemas.microsoft.com/office/drawing/2014/main" id="{23387543-980D-7191-973F-B838B3900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</p:spTree>
    <p:extLst>
      <p:ext uri="{BB962C8B-B14F-4D97-AF65-F5344CB8AC3E}">
        <p14:creationId xmlns:p14="http://schemas.microsoft.com/office/powerpoint/2010/main" val="138712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6B6F70-878D-2535-5A7E-5DE83F0E9B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6A8ACC3-C69A-42F1-82B4-884182DC00FE}" type="slidenum">
              <a:rPr lang="fr-FR" smtClean="0"/>
              <a:pPr algn="r"/>
              <a:t>4</a:t>
            </a:fld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06188A8-F9BE-A422-F566-BB5E3691459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5008" r="5305" b="20555"/>
          <a:stretch>
            <a:fillRect/>
          </a:stretch>
        </p:blipFill>
        <p:spPr>
          <a:xfrm>
            <a:off x="239978" y="1679749"/>
            <a:ext cx="6219217" cy="404446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FF632A4-B587-7A0F-42F3-E1F4FD776B92}"/>
              </a:ext>
            </a:extLst>
          </p:cNvPr>
          <p:cNvSpPr txBox="1"/>
          <p:nvPr/>
        </p:nvSpPr>
        <p:spPr>
          <a:xfrm>
            <a:off x="6635262" y="1066611"/>
            <a:ext cx="5205046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3288" indent="-903288">
              <a:lnSpc>
                <a:spcPts val="2400"/>
              </a:lnSpc>
              <a:spcBef>
                <a:spcPts val="300"/>
              </a:spcBef>
              <a:tabLst>
                <a:tab pos="895350" algn="l"/>
              </a:tabLst>
            </a:pP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83,6%	"grands magasins" centrale CO</a:t>
            </a:r>
            <a:r>
              <a:rPr lang="fr-FR" sz="2000" b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903288" indent="-903288">
              <a:lnSpc>
                <a:spcPts val="2400"/>
              </a:lnSpc>
              <a:spcBef>
                <a:spcPts val="300"/>
              </a:spcBef>
              <a:tabLst>
                <a:tab pos="895350" algn="l"/>
              </a:tabLst>
            </a:pP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11,8%	"petits magasins" groupe de condensation CO</a:t>
            </a:r>
            <a:r>
              <a:rPr lang="fr-FR" sz="2000" b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903288" indent="-903288">
              <a:lnSpc>
                <a:spcPts val="2400"/>
              </a:lnSpc>
              <a:spcBef>
                <a:spcPts val="300"/>
              </a:spcBef>
              <a:tabLst>
                <a:tab pos="895350" algn="l"/>
              </a:tabLst>
            </a:pP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4,6%	Industriel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8738BB2-BE9D-7E93-8047-0C53EDA5A3B9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CO</a:t>
            </a:r>
            <a:r>
              <a:rPr lang="fr-FR" sz="3200" b="1" cap="all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est-il déjà présent ?</a:t>
            </a:r>
          </a:p>
        </p:txBody>
      </p:sp>
      <p:sp>
        <p:nvSpPr>
          <p:cNvPr id="8" name="Espace réservé de la date 1">
            <a:extLst>
              <a:ext uri="{FF2B5EF4-FFF2-40B4-BE49-F238E27FC236}">
                <a16:creationId xmlns:a16="http://schemas.microsoft.com/office/drawing/2014/main" id="{C8333E3C-A8E0-A272-9915-CD8E68F4F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14A6CE5-C5B6-3163-2B78-8D309FFD09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7212" y="2749841"/>
            <a:ext cx="5053095" cy="3490742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A232291-1AC1-75A4-2B15-3AA0033B6A82}"/>
              </a:ext>
            </a:extLst>
          </p:cNvPr>
          <p:cNvSpPr txBox="1"/>
          <p:nvPr/>
        </p:nvSpPr>
        <p:spPr>
          <a:xfrm>
            <a:off x="1324707" y="1807452"/>
            <a:ext cx="344658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  <a:spcBef>
                <a:spcPts val="300"/>
              </a:spcBef>
              <a:tabLst>
                <a:tab pos="3141663" algn="r"/>
              </a:tabLst>
            </a:pP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:	71 900 </a:t>
            </a:r>
            <a:r>
              <a:rPr lang="fr-FR" sz="200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  <a:endParaRPr lang="fr-FR" sz="2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300"/>
              </a:spcBef>
              <a:tabLst>
                <a:tab pos="3141663" algn="r"/>
              </a:tabLst>
            </a:pPr>
            <a:r>
              <a:rPr lang="fr-FR" sz="2000" b="1" dirty="0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 :	8 500 </a:t>
            </a:r>
            <a:r>
              <a:rPr lang="fr-FR" sz="2000" b="1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  <a:endParaRPr lang="fr-FR" sz="2000" b="1" dirty="0">
              <a:solidFill>
                <a:schemeClr val="tx2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300"/>
              </a:spcBef>
              <a:tabLst>
                <a:tab pos="3141663" algn="r"/>
              </a:tabLst>
            </a:pPr>
            <a:r>
              <a:rPr lang="fr-F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+ Canada :	3 000 </a:t>
            </a:r>
            <a:r>
              <a:rPr lang="fr-FR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</a:t>
            </a:r>
            <a:endParaRPr lang="fr-FR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DA65917-AE7E-A696-89A2-A99FB979174B}"/>
              </a:ext>
            </a:extLst>
          </p:cNvPr>
          <p:cNvSpPr txBox="1"/>
          <p:nvPr/>
        </p:nvSpPr>
        <p:spPr>
          <a:xfrm>
            <a:off x="927232" y="1225487"/>
            <a:ext cx="5168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Installations CO</a:t>
            </a:r>
            <a:r>
              <a:rPr lang="fr-FR" b="1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transcritiques</a:t>
            </a:r>
          </a:p>
        </p:txBody>
      </p:sp>
    </p:spTree>
    <p:extLst>
      <p:ext uri="{BB962C8B-B14F-4D97-AF65-F5344CB8AC3E}">
        <p14:creationId xmlns:p14="http://schemas.microsoft.com/office/powerpoint/2010/main" val="3933296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7636C5-6C5E-38A9-38CF-2EE9EB0B7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6A8ACC3-C69A-42F1-82B4-884182DC00FE}" type="slidenum">
              <a:rPr lang="fr-FR" smtClean="0"/>
              <a:pPr algn="r"/>
              <a:t>5</a:t>
            </a:fld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E0075E6-69BC-15DC-1C96-08A327681E38}"/>
              </a:ext>
            </a:extLst>
          </p:cNvPr>
          <p:cNvSpPr txBox="1"/>
          <p:nvPr/>
        </p:nvSpPr>
        <p:spPr>
          <a:xfrm>
            <a:off x="8662666" y="6284715"/>
            <a:ext cx="20585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</a:rPr>
              <a:t>Source : </a:t>
            </a:r>
            <a:r>
              <a:rPr lang="fr-FR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Ecogreen</a:t>
            </a:r>
            <a:r>
              <a:rPr lang="fr-FR" sz="1000" dirty="0">
                <a:latin typeface="Verdana" panose="020B0604030504040204" pitchFamily="34" charset="0"/>
                <a:ea typeface="Verdana" panose="020B0604030504040204" pitchFamily="34" charset="0"/>
              </a:rPr>
              <a:t> Energy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E61B94C4-8BD3-9165-385C-E78D2286B7C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6" t="12817" r="1129" b="1304"/>
          <a:stretch>
            <a:fillRect/>
          </a:stretch>
        </p:blipFill>
        <p:spPr>
          <a:xfrm>
            <a:off x="1247072" y="843469"/>
            <a:ext cx="9697855" cy="54412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Espace réservé de la date 1">
            <a:extLst>
              <a:ext uri="{FF2B5EF4-FFF2-40B4-BE49-F238E27FC236}">
                <a16:creationId xmlns:a16="http://schemas.microsoft.com/office/drawing/2014/main" id="{372416EC-9255-A332-6055-108511D33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F63A4BD-2A46-95F9-FB65-27E6628F17C8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avantages du R744 ?</a:t>
            </a:r>
          </a:p>
        </p:txBody>
      </p:sp>
    </p:spTree>
    <p:extLst>
      <p:ext uri="{BB962C8B-B14F-4D97-AF65-F5344CB8AC3E}">
        <p14:creationId xmlns:p14="http://schemas.microsoft.com/office/powerpoint/2010/main" val="69728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785976-8411-CF79-E74F-0B219BE64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6A8ACC3-C69A-42F1-82B4-884182DC00FE}" type="slidenum">
              <a:rPr lang="fr-FR" smtClean="0"/>
              <a:pPr algn="r"/>
              <a:t>6</a:t>
            </a:fld>
            <a:endParaRPr lang="fr-FR" dirty="0"/>
          </a:p>
        </p:txBody>
      </p:sp>
      <p:sp>
        <p:nvSpPr>
          <p:cNvPr id="5" name="Espace réservé de la date 1">
            <a:extLst>
              <a:ext uri="{FF2B5EF4-FFF2-40B4-BE49-F238E27FC236}">
                <a16:creationId xmlns:a16="http://schemas.microsoft.com/office/drawing/2014/main" id="{1079925E-3416-56BF-281C-A942F2C7FD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236AB1-CF36-CD28-4C75-D78E0C55CB70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Risques et contraintes du CO</a:t>
            </a:r>
            <a:r>
              <a:rPr lang="fr-FR" sz="3200" b="1" cap="all" baseline="-250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?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9B57ACA1-8F8C-50E0-8919-53F3DF86DCED}"/>
              </a:ext>
            </a:extLst>
          </p:cNvPr>
          <p:cNvGrpSpPr/>
          <p:nvPr/>
        </p:nvGrpSpPr>
        <p:grpSpPr>
          <a:xfrm>
            <a:off x="147398" y="1153065"/>
            <a:ext cx="11897203" cy="4969437"/>
            <a:chOff x="147398" y="1153065"/>
            <a:chExt cx="11897203" cy="4969437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8699804E-7020-4201-AE31-2FA0C9D2F4EE}"/>
                </a:ext>
              </a:extLst>
            </p:cNvPr>
            <p:cNvSpPr txBox="1"/>
            <p:nvPr/>
          </p:nvSpPr>
          <p:spPr>
            <a:xfrm>
              <a:off x="147398" y="1153065"/>
              <a:ext cx="11897203" cy="4969437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>
                <a:lnSpc>
                  <a:spcPts val="3260"/>
                </a:lnSpc>
                <a:spcBef>
                  <a:spcPts val="600"/>
                </a:spcBef>
              </a:pPr>
              <a:r>
                <a:rPr lang="fr-FR" sz="28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Précautions</a:t>
              </a:r>
            </a:p>
            <a:p>
              <a:pPr>
                <a:lnSpc>
                  <a:spcPts val="3260"/>
                </a:lnSpc>
                <a:spcBef>
                  <a:spcPts val="600"/>
                </a:spcBef>
              </a:pPr>
              <a:endParaRPr lang="fr-FR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61950">
                <a:lnSpc>
                  <a:spcPts val="3260"/>
                </a:lnSpc>
                <a:spcBef>
                  <a:spcPts val="600"/>
                </a:spcBef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Pressions plus fortes que celles des fluides « traditionnels »</a:t>
              </a:r>
            </a:p>
            <a:p>
              <a:pPr marL="1254125" indent="-528638">
                <a:lnSpc>
                  <a:spcPts val="3260"/>
                </a:lnSpc>
                <a:spcBef>
                  <a:spcPts val="600"/>
                </a:spcBef>
                <a:buFont typeface="Wingdings" pitchFamily="2" charset="2"/>
                <a:buChar char="Ø"/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Procédures de charge, opérations de maintenance… </a:t>
              </a:r>
            </a:p>
            <a:p>
              <a:pPr marL="1254125" indent="-528638">
                <a:lnSpc>
                  <a:spcPts val="3260"/>
                </a:lnSpc>
                <a:spcBef>
                  <a:spcPts val="600"/>
                </a:spcBef>
                <a:buFont typeface="Wingdings" pitchFamily="2" charset="2"/>
                <a:buChar char="Ø"/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Formations des personnels techniques nécessaires</a:t>
              </a:r>
            </a:p>
            <a:p>
              <a:pPr marL="361950">
                <a:lnSpc>
                  <a:spcPts val="3260"/>
                </a:lnSpc>
                <a:spcBef>
                  <a:spcPts val="600"/>
                </a:spcBef>
              </a:pPr>
              <a:endParaRPr lang="fr-FR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61950">
                <a:lnSpc>
                  <a:spcPts val="3260"/>
                </a:lnSpc>
                <a:spcBef>
                  <a:spcPts val="600"/>
                </a:spcBef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Risque d’anoxie pour des concentrations relativement basses </a:t>
              </a:r>
              <a:r>
                <a:rPr lang="fr-F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(72g/m</a:t>
              </a:r>
              <a:r>
                <a:rPr lang="fr-FR" sz="1600" b="1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  <a:r>
                <a:rPr lang="fr-F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)</a:t>
              </a:r>
            </a:p>
            <a:p>
              <a:pPr marL="1254125" indent="-528638">
                <a:lnSpc>
                  <a:spcPts val="3260"/>
                </a:lnSpc>
                <a:spcBef>
                  <a:spcPts val="600"/>
                </a:spcBef>
                <a:buFont typeface="Wingdings" pitchFamily="2" charset="2"/>
                <a:buChar char="Ø"/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Nécessité de détection aux points bas et de ventilation </a:t>
              </a:r>
            </a:p>
            <a:p>
              <a:pPr marL="361950">
                <a:lnSpc>
                  <a:spcPts val="3260"/>
                </a:lnSpc>
                <a:spcBef>
                  <a:spcPts val="600"/>
                </a:spcBef>
              </a:pPr>
              <a:endParaRPr lang="fr-FR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61950">
                <a:lnSpc>
                  <a:spcPts val="3260"/>
                </a:lnSpc>
                <a:spcBef>
                  <a:spcPts val="600"/>
                </a:spcBef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Ne pas négliger les EPI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id="{79B26CCB-F8A4-D940-CC2F-C6E75E1FA8AC}"/>
                    </a:ext>
                  </a:extLst>
                </p14:cNvPr>
                <p14:cNvContentPartPr/>
                <p14:nvPr/>
              </p14:nvContentPartPr>
              <p14:xfrm>
                <a:off x="283110" y="1515285"/>
                <a:ext cx="2442960" cy="6696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79B26CCB-F8A4-D940-CC2F-C6E75E1FA8AC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29110" y="1407285"/>
                  <a:ext cx="2550600" cy="282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49833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DB4583C-377A-8719-0477-9683C0DA2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6A8ACC3-C69A-42F1-82B4-884182DC00FE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BDEA600-C417-B502-7228-22520D88ACF5}"/>
              </a:ext>
            </a:extLst>
          </p:cNvPr>
          <p:cNvSpPr txBox="1"/>
          <p:nvPr/>
        </p:nvSpPr>
        <p:spPr>
          <a:xfrm>
            <a:off x="360000" y="360000"/>
            <a:ext cx="94457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formation</a:t>
            </a:r>
          </a:p>
        </p:txBody>
      </p:sp>
      <p:sp>
        <p:nvSpPr>
          <p:cNvPr id="5" name="Espace réservé de la date 1">
            <a:extLst>
              <a:ext uri="{FF2B5EF4-FFF2-40B4-BE49-F238E27FC236}">
                <a16:creationId xmlns:a16="http://schemas.microsoft.com/office/drawing/2014/main" id="{E3DF9A8F-86C9-0553-B842-6BA6942E57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18894" y="6555238"/>
            <a:ext cx="1181094" cy="225784"/>
          </a:xfrm>
        </p:spPr>
        <p:txBody>
          <a:bodyPr/>
          <a:lstStyle/>
          <a:p>
            <a:r>
              <a:rPr lang="fr-FR" dirty="0"/>
              <a:t>12-2025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2755CB3-F19C-7DE6-AB6D-9788DA03E899}"/>
              </a:ext>
            </a:extLst>
          </p:cNvPr>
          <p:cNvSpPr txBox="1"/>
          <p:nvPr/>
        </p:nvSpPr>
        <p:spPr>
          <a:xfrm>
            <a:off x="810491" y="1527464"/>
            <a:ext cx="96947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Le fonctionnement</a:t>
            </a:r>
          </a:p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  Les réglages</a:t>
            </a:r>
          </a:p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     Les manipulations</a:t>
            </a:r>
          </a:p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         La sécurité des personnels …</a:t>
            </a:r>
          </a:p>
          <a:p>
            <a:endParaRPr lang="fr-FR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800" dirty="0">
                <a:latin typeface="Verdana" panose="020B0604030504040204" pitchFamily="34" charset="0"/>
                <a:ea typeface="Verdana" panose="020B0604030504040204" pitchFamily="34" charset="0"/>
              </a:rPr>
              <a:t>Autant de nécessité de former ses collaborateurs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60DFFB-B41D-760A-6170-A160248C3238}"/>
              </a:ext>
            </a:extLst>
          </p:cNvPr>
          <p:cNvSpPr/>
          <p:nvPr/>
        </p:nvSpPr>
        <p:spPr>
          <a:xfrm>
            <a:off x="3075566" y="5411928"/>
            <a:ext cx="86789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dirty="0">
                <a:ln w="0"/>
                <a:solidFill>
                  <a:srgbClr val="0070C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https://beijerref-academy.com/</a:t>
            </a:r>
          </a:p>
        </p:txBody>
      </p:sp>
    </p:spTree>
    <p:extLst>
      <p:ext uri="{BB962C8B-B14F-4D97-AF65-F5344CB8AC3E}">
        <p14:creationId xmlns:p14="http://schemas.microsoft.com/office/powerpoint/2010/main" val="32046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8ED724C-7F5B-328D-FC40-28A1214DFD7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684000" y="6554788"/>
            <a:ext cx="508000" cy="227012"/>
          </a:xfrm>
        </p:spPr>
        <p:txBody>
          <a:bodyPr/>
          <a:lstStyle/>
          <a:p>
            <a:fld id="{36A8ACC3-C69A-42F1-82B4-884182DC00FE}" type="slidenum">
              <a:rPr lang="fr-FR" smtClean="0"/>
              <a:pPr/>
              <a:t>8</a:t>
            </a:fld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6857D55-75AD-1498-38D4-BB73B90D8C0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27672" y="4654660"/>
            <a:ext cx="1952898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4469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HÈME OFFICE" val="bZtiZvDk"/>
  <p:tag name="ARTICULATE_SLIDE_COUNT" val="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Beijer Ref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853D3106-5BD6-4BBF-B736-98B0684167E9}" vid="{82858273-6E91-4F7A-9904-5DC28128806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254</Words>
  <Application>Microsoft Office PowerPoint</Application>
  <PresentationFormat>Grand écran</PresentationFormat>
  <Paragraphs>89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Aptos</vt:lpstr>
      <vt:lpstr>Arial</vt:lpstr>
      <vt:lpstr>Verdana</vt:lpstr>
      <vt:lpstr>Wingdings</vt:lpstr>
      <vt:lpstr>1_Thème Office</vt:lpstr>
      <vt:lpstr>Le CO2 en réfrigération ?  Le fluide du futur ?  Aurions-nous peur ?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Christophe, BUTAYE</dc:creator>
  <cp:keywords/>
  <dc:description/>
  <cp:lastModifiedBy>Christophe Butaye</cp:lastModifiedBy>
  <cp:revision>35</cp:revision>
  <dcterms:created xsi:type="dcterms:W3CDTF">2025-01-13T10:01:46Z</dcterms:created>
  <dcterms:modified xsi:type="dcterms:W3CDTF">2025-11-28T16:31:18Z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96ED93A4-C3A7-46E7-9F84-339A4E1DB522</vt:lpwstr>
  </property>
  <property fmtid="{D5CDD505-2E9C-101B-9397-08002B2CF9AE}" pid="3" name="ArticulatePath">
    <vt:lpwstr>Présentation1</vt:lpwstr>
  </property>
</Properties>
</file>